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notesMasterIdLst>
    <p:notesMasterId r:id="rId28"/>
  </p:notesMasterIdLst>
  <p:sldIdLst>
    <p:sldId id="256" r:id="rId6"/>
    <p:sldId id="257" r:id="rId7"/>
    <p:sldId id="258" r:id="rId8"/>
    <p:sldId id="259" r:id="rId9"/>
    <p:sldId id="260" r:id="rId10"/>
    <p:sldId id="261" r:id="rId11"/>
    <p:sldId id="262" r:id="rId12"/>
    <p:sldId id="263" r:id="rId13"/>
    <p:sldId id="264" r:id="rId14"/>
    <p:sldId id="280" r:id="rId15"/>
    <p:sldId id="266" r:id="rId16"/>
    <p:sldId id="267" r:id="rId17"/>
    <p:sldId id="268" r:id="rId18"/>
    <p:sldId id="269" r:id="rId19"/>
    <p:sldId id="271" r:id="rId20"/>
    <p:sldId id="272" r:id="rId21"/>
    <p:sldId id="273" r:id="rId22"/>
    <p:sldId id="274" r:id="rId23"/>
    <p:sldId id="275" r:id="rId24"/>
    <p:sldId id="276" r:id="rId25"/>
    <p:sldId id="277" r:id="rId26"/>
    <p:sldId id="278" r:id="rId27"/>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89" autoAdjust="0"/>
  </p:normalViewPr>
  <p:slideViewPr>
    <p:cSldViewPr>
      <p:cViewPr varScale="1">
        <p:scale>
          <a:sx n="106" d="100"/>
          <a:sy n="106" d="100"/>
        </p:scale>
        <p:origin x="-16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1"/>
  <c:style val="2"/>
  <c:chart>
    <c:autoTitleDeleted val="1"/>
    <c:view3D>
      <c:rotX val="13"/>
      <c:rotY val="24"/>
      <c:rAngAx val="1"/>
    </c:view3D>
    <c:floor>
      <c:thickness val="0"/>
      <c:spPr>
        <a:solidFill>
          <a:srgbClr val="CCCCCC"/>
        </a:solidFill>
        <a:ln w="9360">
          <a:noFill/>
        </a:ln>
      </c:spPr>
    </c:floor>
    <c:sideWall>
      <c:thickness val="0"/>
    </c:sideWall>
    <c:backWall>
      <c:thickness val="0"/>
      <c:spPr>
        <a:noFill/>
        <a:ln w="9360">
          <a:solidFill>
            <a:srgbClr val="B3B3B3"/>
          </a:solidFill>
          <a:round/>
        </a:ln>
      </c:spPr>
    </c:backWall>
    <c:plotArea>
      <c:layout>
        <c:manualLayout>
          <c:layoutTarget val="inner"/>
          <c:xMode val="edge"/>
          <c:yMode val="edge"/>
          <c:x val="6.9045215307784458E-2"/>
          <c:y val="2.7552936350153049E-2"/>
          <c:w val="0.72554999169908507"/>
          <c:h val="0.91305362270819523"/>
        </c:manualLayout>
      </c:layout>
      <c:bar3DChart>
        <c:barDir val="col"/>
        <c:grouping val="clustered"/>
        <c:varyColors val="1"/>
        <c:ser>
          <c:idx val="0"/>
          <c:order val="0"/>
          <c:tx>
            <c:strRef>
              <c:f>label 1</c:f>
              <c:strCache>
                <c:ptCount val="1"/>
                <c:pt idx="0">
                  <c:v>налоговые доходы</c:v>
                </c:pt>
              </c:strCache>
            </c:strRef>
          </c:tx>
          <c:spPr>
            <a:solidFill>
              <a:srgbClr val="004586"/>
            </a:solidFill>
            <a:ln>
              <a:noFill/>
            </a:ln>
          </c:spPr>
          <c:invertIfNegative val="1"/>
          <c:dLbls>
            <c:dLbl>
              <c:idx val="0"/>
              <c:layout>
                <c:manualLayout>
                  <c:x val="8.5476988517815562E-3"/>
                  <c:y val="-2.5048123954684591E-3"/>
                </c:manualLayout>
              </c:layout>
              <c:showLegendKey val="0"/>
              <c:showVal val="1"/>
              <c:showCatName val="0"/>
              <c:showSerName val="0"/>
              <c:showPercent val="0"/>
              <c:showBubbleSize val="0"/>
            </c:dLbl>
            <c:txPr>
              <a:bodyPr/>
              <a:lstStyle/>
              <a:p>
                <a:pPr>
                  <a:defRPr b="1">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showLeaderLines val="0"/>
          </c:dLbls>
          <c:cat>
            <c:strRef>
              <c:f>categories</c:f>
              <c:strCache>
                <c:ptCount val="3"/>
                <c:pt idx="0">
                  <c:v>2012</c:v>
                </c:pt>
                <c:pt idx="1">
                  <c:v>2013</c:v>
                </c:pt>
                <c:pt idx="2">
                  <c:v>2014</c:v>
                </c:pt>
              </c:strCache>
            </c:strRef>
          </c:cat>
          <c:val>
            <c:numRef>
              <c:f>0</c:f>
              <c:numCache>
                <c:formatCode>General</c:formatCode>
                <c:ptCount val="3"/>
                <c:pt idx="0">
                  <c:v>40431</c:v>
                </c:pt>
                <c:pt idx="1">
                  <c:v>51319</c:v>
                </c:pt>
                <c:pt idx="2">
                  <c:v>63050</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ser>
          <c:idx val="1"/>
          <c:order val="1"/>
          <c:tx>
            <c:strRef>
              <c:f>label 2</c:f>
              <c:strCache>
                <c:ptCount val="1"/>
                <c:pt idx="0">
                  <c:v>неналоговые доходы</c:v>
                </c:pt>
              </c:strCache>
            </c:strRef>
          </c:tx>
          <c:spPr>
            <a:solidFill>
              <a:srgbClr val="FF420E"/>
            </a:solidFill>
            <a:ln>
              <a:noFill/>
            </a:ln>
          </c:spPr>
          <c:invertIfNegative val="1"/>
          <c:dLbls>
            <c:dLbl>
              <c:idx val="0"/>
              <c:layout>
                <c:manualLayout>
                  <c:x val="5.6984659011877301E-3"/>
                  <c:y val="-2.5048123954684591E-3"/>
                </c:manualLayout>
              </c:layout>
              <c:spPr/>
              <c:txPr>
                <a:bodyPr/>
                <a:lstStyle/>
                <a:p>
                  <a:pPr>
                    <a:defRPr b="1">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dLbl>
              <c:idx val="1"/>
              <c:layout>
                <c:manualLayout>
                  <c:x val="1.1396931802375408E-2"/>
                  <c:y val="-5.0096247909369182E-3"/>
                </c:manualLayout>
              </c:layout>
              <c:spPr/>
              <c:txPr>
                <a:bodyPr/>
                <a:lstStyle/>
                <a:p>
                  <a:pPr>
                    <a:defRPr b="1">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dLbl>
              <c:idx val="2"/>
              <c:layout>
                <c:manualLayout>
                  <c:x val="1.2821548277672333E-2"/>
                  <c:y val="1.2524061977342295E-2"/>
                </c:manualLayout>
              </c:layout>
              <c:spPr/>
              <c:txPr>
                <a:bodyPr/>
                <a:lstStyle/>
                <a:p>
                  <a:pPr>
                    <a:defRPr b="1">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0"/>
          </c:dLbls>
          <c:cat>
            <c:strRef>
              <c:f>categories</c:f>
              <c:strCache>
                <c:ptCount val="3"/>
                <c:pt idx="0">
                  <c:v>2012</c:v>
                </c:pt>
                <c:pt idx="1">
                  <c:v>2013</c:v>
                </c:pt>
                <c:pt idx="2">
                  <c:v>2014</c:v>
                </c:pt>
              </c:strCache>
            </c:strRef>
          </c:cat>
          <c:val>
            <c:numRef>
              <c:f>1</c:f>
              <c:numCache>
                <c:formatCode>General</c:formatCode>
                <c:ptCount val="3"/>
                <c:pt idx="0">
                  <c:v>8746</c:v>
                </c:pt>
                <c:pt idx="1">
                  <c:v>7458</c:v>
                </c:pt>
                <c:pt idx="2">
                  <c:v>21855</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ser>
          <c:idx val="2"/>
          <c:order val="2"/>
          <c:tx>
            <c:strRef>
              <c:f>label 3</c:f>
              <c:strCache>
                <c:ptCount val="1"/>
                <c:pt idx="0">
                  <c:v>безвозмездные поступления</c:v>
                </c:pt>
              </c:strCache>
            </c:strRef>
          </c:tx>
          <c:spPr>
            <a:solidFill>
              <a:srgbClr val="FFD320"/>
            </a:solidFill>
            <a:ln>
              <a:noFill/>
            </a:ln>
          </c:spPr>
          <c:invertIfNegative val="1"/>
          <c:dLbls>
            <c:dLbl>
              <c:idx val="0"/>
              <c:layout>
                <c:manualLayout>
                  <c:x val="1.5670781228266185E-2"/>
                  <c:y val="0.30809192464262047"/>
                </c:manualLayout>
              </c:layout>
              <c:tx>
                <c:rich>
                  <a:bodyPr/>
                  <a:lstStyle/>
                  <a:p>
                    <a:r>
                      <a:rPr lang="en-US" b="1" dirty="0" smtClean="0">
                        <a:latin typeface="Times New Roman" panose="02020603050405020304" pitchFamily="18" charset="0"/>
                        <a:cs typeface="Times New Roman" panose="02020603050405020304" pitchFamily="18" charset="0"/>
                      </a:rPr>
                      <a:t>510</a:t>
                    </a:r>
                    <a:r>
                      <a:rPr lang="ru-RU"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879</a:t>
                    </a:r>
                    <a:endParaRPr lang="en-US" b="1" dirty="0">
                      <a:latin typeface="Times New Roman" panose="02020603050405020304" pitchFamily="18" charset="0"/>
                      <a:cs typeface="Times New Roman" panose="02020603050405020304" pitchFamily="18" charset="0"/>
                    </a:endParaRPr>
                  </a:p>
                </c:rich>
              </c:tx>
              <c:showLegendKey val="0"/>
              <c:showVal val="1"/>
              <c:showCatName val="0"/>
              <c:showSerName val="0"/>
              <c:showPercent val="0"/>
              <c:showBubbleSize val="0"/>
            </c:dLbl>
            <c:dLbl>
              <c:idx val="1"/>
              <c:layout>
                <c:manualLayout>
                  <c:x val="1.2821548277672333E-2"/>
                  <c:y val="0.15780318091451292"/>
                </c:manualLayout>
              </c:layout>
              <c:tx>
                <c:rich>
                  <a:bodyPr/>
                  <a:lstStyle/>
                  <a:p>
                    <a:r>
                      <a:rPr lang="en-US" b="1" dirty="0" smtClean="0">
                        <a:latin typeface="Times New Roman" panose="02020603050405020304" pitchFamily="18" charset="0"/>
                        <a:cs typeface="Times New Roman" panose="02020603050405020304" pitchFamily="18" charset="0"/>
                      </a:rPr>
                      <a:t>382</a:t>
                    </a:r>
                    <a:r>
                      <a:rPr lang="ru-RU"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718</a:t>
                    </a:r>
                    <a:endParaRPr lang="en-US" b="1" dirty="0">
                      <a:latin typeface="Times New Roman" panose="02020603050405020304" pitchFamily="18" charset="0"/>
                      <a:cs typeface="Times New Roman" panose="02020603050405020304" pitchFamily="18" charset="0"/>
                    </a:endParaRPr>
                  </a:p>
                </c:rich>
              </c:tx>
              <c:showLegendKey val="0"/>
              <c:showVal val="1"/>
              <c:showCatName val="0"/>
              <c:showSerName val="0"/>
              <c:showPercent val="0"/>
              <c:showBubbleSize val="0"/>
            </c:dLbl>
            <c:dLbl>
              <c:idx val="2"/>
              <c:layout>
                <c:manualLayout>
                  <c:x val="1.1396931802375408E-2"/>
                  <c:y val="0.21541386601028747"/>
                </c:manualLayout>
              </c:layout>
              <c:tx>
                <c:rich>
                  <a:bodyPr/>
                  <a:lstStyle/>
                  <a:p>
                    <a:r>
                      <a:rPr lang="ru-RU"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393</a:t>
                    </a:r>
                    <a:r>
                      <a:rPr lang="ru-RU"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664</a:t>
                    </a:r>
                    <a:endParaRPr lang="en-US" dirty="0"/>
                  </a:p>
                </c:rich>
              </c:tx>
              <c:showLegendKey val="0"/>
              <c:showVal val="1"/>
              <c:showCatName val="0"/>
              <c:showSerName val="0"/>
              <c:showPercent val="0"/>
              <c:showBubbleSize val="0"/>
            </c:dLbl>
            <c:txPr>
              <a:bodyPr/>
              <a:lstStyle/>
              <a:p>
                <a:pPr>
                  <a:defRPr b="1">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showLeaderLines val="0"/>
          </c:dLbls>
          <c:cat>
            <c:strRef>
              <c:f>categories</c:f>
              <c:strCache>
                <c:ptCount val="3"/>
                <c:pt idx="0">
                  <c:v>2012</c:v>
                </c:pt>
                <c:pt idx="1">
                  <c:v>2013</c:v>
                </c:pt>
                <c:pt idx="2">
                  <c:v>2014</c:v>
                </c:pt>
              </c:strCache>
            </c:strRef>
          </c:cat>
          <c:val>
            <c:numRef>
              <c:f>2</c:f>
              <c:numCache>
                <c:formatCode>General</c:formatCode>
                <c:ptCount val="3"/>
                <c:pt idx="0">
                  <c:v>510879</c:v>
                </c:pt>
                <c:pt idx="1">
                  <c:v>382718</c:v>
                </c:pt>
                <c:pt idx="2">
                  <c:v>393664</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dLbls>
          <c:showLegendKey val="0"/>
          <c:showVal val="0"/>
          <c:showCatName val="0"/>
          <c:showSerName val="0"/>
          <c:showPercent val="0"/>
          <c:showBubbleSize val="0"/>
        </c:dLbls>
        <c:gapWidth val="100"/>
        <c:shape val="cylinder"/>
        <c:axId val="34941568"/>
        <c:axId val="34980224"/>
        <c:axId val="0"/>
      </c:bar3DChart>
      <c:catAx>
        <c:axId val="34941568"/>
        <c:scaling>
          <c:orientation val="minMax"/>
        </c:scaling>
        <c:delete val="0"/>
        <c:axPos val="b"/>
        <c:majorTickMark val="out"/>
        <c:minorTickMark val="none"/>
        <c:tickLblPos val="nextTo"/>
        <c:spPr>
          <a:ln w="9360">
            <a:solidFill>
              <a:srgbClr val="B3B3B3"/>
            </a:solidFill>
            <a:round/>
          </a:ln>
        </c:spPr>
        <c:crossAx val="34980224"/>
        <c:crossesAt val="0"/>
        <c:auto val="1"/>
        <c:lblAlgn val="ctr"/>
        <c:lblOffset val="100"/>
        <c:noMultiLvlLbl val="1"/>
      </c:catAx>
      <c:valAx>
        <c:axId val="34980224"/>
        <c:scaling>
          <c:orientation val="minMax"/>
        </c:scaling>
        <c:delete val="0"/>
        <c:axPos val="l"/>
        <c:majorGridlines>
          <c:spPr>
            <a:ln w="9360">
              <a:solidFill>
                <a:srgbClr val="B3B3B3"/>
              </a:solidFill>
              <a:round/>
            </a:ln>
          </c:spPr>
        </c:majorGridlines>
        <c:numFmt formatCode="General" sourceLinked="1"/>
        <c:majorTickMark val="out"/>
        <c:minorTickMark val="none"/>
        <c:tickLblPos val="nextTo"/>
        <c:spPr>
          <a:ln w="9360">
            <a:solidFill>
              <a:srgbClr val="B3B3B3"/>
            </a:solidFill>
            <a:round/>
          </a:ln>
        </c:spPr>
        <c:crossAx val="34941568"/>
        <c:crossesAt val="0"/>
        <c:crossBetween val="between"/>
      </c:valAx>
      <c:spPr>
        <a:noFill/>
        <a:ln w="9360">
          <a:solidFill>
            <a:srgbClr val="B3B3B3"/>
          </a:solidFill>
          <a:round/>
        </a:ln>
      </c:spPr>
    </c:plotArea>
    <c:legend>
      <c:legendPos val="r"/>
      <c:layout>
        <c:manualLayout>
          <c:xMode val="edge"/>
          <c:yMode val="edge"/>
          <c:x val="0.82308753651280808"/>
          <c:y val="0.10024476158919499"/>
          <c:w val="0.16836476463541039"/>
          <c:h val="0.66675522263245923"/>
        </c:manualLayout>
      </c:layout>
      <c:overlay val="0"/>
      <c:spPr>
        <a:noFill/>
        <a:ln>
          <a:noFill/>
        </a:ln>
      </c:spPr>
      <c:txPr>
        <a:bodyPr/>
        <a:lstStyle/>
        <a:p>
          <a:pPr>
            <a:defRPr sz="1200" b="1">
              <a:latin typeface="Times New Roman" panose="02020603050405020304" pitchFamily="18" charset="0"/>
              <a:cs typeface="Times New Roman" panose="02020603050405020304" pitchFamily="18" charset="0"/>
            </a:defRPr>
          </a:pPr>
          <a:endParaRPr lang="ru-RU"/>
        </a:p>
      </c:txPr>
    </c:legend>
    <c:plotVisOnly val="1"/>
    <c:dispBlanksAs val="zero"/>
    <c:showDLblsOverMax val="1"/>
  </c:chart>
  <c:spPr>
    <a:noFill/>
    <a:ln>
      <a:noFill/>
    </a:ln>
  </c:spPr>
  <c:userShapes r:id="rId1"/>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5878882215128873"/>
          <c:y val="1.2754814992066406E-2"/>
          <c:w val="0.71356962295239046"/>
          <c:h val="0.98724518500793357"/>
        </c:manualLayout>
      </c:layout>
      <c:pie3DChart>
        <c:varyColors val="1"/>
        <c:ser>
          <c:idx val="0"/>
          <c:order val="0"/>
          <c:tx>
            <c:strRef>
              <c:f>Лист1!$B$1</c:f>
              <c:strCache>
                <c:ptCount val="1"/>
                <c:pt idx="0">
                  <c:v>2014</c:v>
                </c:pt>
              </c:strCache>
            </c:strRef>
          </c:tx>
          <c:explosion val="25"/>
          <c:dPt>
            <c:idx val="0"/>
            <c:bubble3D val="0"/>
            <c:explosion val="33"/>
          </c:dPt>
          <c:dLbls>
            <c:showLegendKey val="0"/>
            <c:showVal val="1"/>
            <c:showCatName val="0"/>
            <c:showSerName val="0"/>
            <c:showPercent val="0"/>
            <c:showBubbleSize val="0"/>
            <c:showLeaderLines val="1"/>
          </c:dLbls>
          <c:cat>
            <c:strRef>
              <c:f>Лист1!$A$2:$A$12</c:f>
              <c:strCache>
                <c:ptCount val="11"/>
                <c:pt idx="0">
                  <c:v>НДФЛ, 55 870 тыс. руб</c:v>
                </c:pt>
                <c:pt idx="1">
                  <c:v>Акцизы, 4017 тыс. руб</c:v>
                </c:pt>
                <c:pt idx="2">
                  <c:v>ЕСХН, 805 тыс. руб</c:v>
                </c:pt>
                <c:pt idx="3">
                  <c:v>Налог на имущество физических лиц, 1108 тыс.руб</c:v>
                </c:pt>
                <c:pt idx="4">
                  <c:v>Земельный налог, 782 тыс. руб</c:v>
                </c:pt>
                <c:pt idx="5">
                  <c:v>Государственная пошлина, 469 тыс. руб</c:v>
                </c:pt>
                <c:pt idx="6">
                  <c:v>Доходы от использования имущества, 19371 тыс. руб</c:v>
                </c:pt>
                <c:pt idx="7">
                  <c:v>Доходы от продажи нематериальных активов, 439 тыс. руб</c:v>
                </c:pt>
                <c:pt idx="8">
                  <c:v>Штрафы, санкции, неустойки, 2045 тыс. руб</c:v>
                </c:pt>
                <c:pt idx="9">
                  <c:v>Дотации, 227 715 тыс.руб</c:v>
                </c:pt>
                <c:pt idx="10">
                  <c:v>Субсидии, 165 948 тыс.руб</c:v>
                </c:pt>
              </c:strCache>
            </c:strRef>
          </c:cat>
          <c:val>
            <c:numRef>
              <c:f>Лист1!$B$2:$B$12</c:f>
              <c:numCache>
                <c:formatCode>General</c:formatCode>
                <c:ptCount val="11"/>
                <c:pt idx="0">
                  <c:v>11.6</c:v>
                </c:pt>
                <c:pt idx="1">
                  <c:v>0.8</c:v>
                </c:pt>
                <c:pt idx="2">
                  <c:v>0.2</c:v>
                </c:pt>
                <c:pt idx="3">
                  <c:v>0.2</c:v>
                </c:pt>
                <c:pt idx="4">
                  <c:v>0.2</c:v>
                </c:pt>
                <c:pt idx="5">
                  <c:v>1E-3</c:v>
                </c:pt>
                <c:pt idx="6">
                  <c:v>4.04</c:v>
                </c:pt>
                <c:pt idx="7">
                  <c:v>0.09</c:v>
                </c:pt>
                <c:pt idx="8">
                  <c:v>0.43</c:v>
                </c:pt>
                <c:pt idx="9">
                  <c:v>47.6</c:v>
                </c:pt>
                <c:pt idx="10">
                  <c:v>34.700000000000003</c:v>
                </c:pt>
              </c:numCache>
            </c:numRef>
          </c:val>
        </c:ser>
        <c:ser>
          <c:idx val="1"/>
          <c:order val="1"/>
          <c:tx>
            <c:strRef>
              <c:f>Лист1!$C$1</c:f>
              <c:strCache>
                <c:ptCount val="1"/>
                <c:pt idx="0">
                  <c:v>Столбец1</c:v>
                </c:pt>
              </c:strCache>
            </c:strRef>
          </c:tx>
          <c:explosion val="25"/>
          <c:cat>
            <c:strRef>
              <c:f>Лист1!$A$2:$A$12</c:f>
              <c:strCache>
                <c:ptCount val="11"/>
                <c:pt idx="0">
                  <c:v>НДФЛ, 55 870 тыс. руб</c:v>
                </c:pt>
                <c:pt idx="1">
                  <c:v>Акцизы, 4017 тыс. руб</c:v>
                </c:pt>
                <c:pt idx="2">
                  <c:v>ЕСХН, 805 тыс. руб</c:v>
                </c:pt>
                <c:pt idx="3">
                  <c:v>Налог на имущество физических лиц, 1108 тыс.руб</c:v>
                </c:pt>
                <c:pt idx="4">
                  <c:v>Земельный налог, 782 тыс. руб</c:v>
                </c:pt>
                <c:pt idx="5">
                  <c:v>Государственная пошлина, 469 тыс. руб</c:v>
                </c:pt>
                <c:pt idx="6">
                  <c:v>Доходы от использования имущества, 19371 тыс. руб</c:v>
                </c:pt>
                <c:pt idx="7">
                  <c:v>Доходы от продажи нематериальных активов, 439 тыс. руб</c:v>
                </c:pt>
                <c:pt idx="8">
                  <c:v>Штрафы, санкции, неустойки, 2045 тыс. руб</c:v>
                </c:pt>
                <c:pt idx="9">
                  <c:v>Дотации, 227 715 тыс.руб</c:v>
                </c:pt>
                <c:pt idx="10">
                  <c:v>Субсидии, 165 948 тыс.руб</c:v>
                </c:pt>
              </c:strCache>
            </c:strRef>
          </c:cat>
          <c:val>
            <c:numRef>
              <c:f>Лист1!$C$2:$C$12</c:f>
              <c:numCache>
                <c:formatCode>General</c:formatCode>
                <c:ptCount val="11"/>
              </c:numCache>
            </c:numRef>
          </c:val>
        </c:ser>
        <c:dLbls>
          <c:showLegendKey val="0"/>
          <c:showVal val="0"/>
          <c:showCatName val="0"/>
          <c:showSerName val="0"/>
          <c:showPercent val="0"/>
          <c:showBubbleSize val="0"/>
          <c:showLeaderLines val="1"/>
        </c:dLbls>
      </c:pie3DChart>
    </c:plotArea>
    <c:legend>
      <c:legendPos val="l"/>
      <c:layout>
        <c:manualLayout>
          <c:xMode val="edge"/>
          <c:yMode val="edge"/>
          <c:x val="1.6403891280128206E-2"/>
          <c:y val="5.2006329781021481E-2"/>
          <c:w val="0.27899449430455014"/>
          <c:h val="0.93913550203823504"/>
        </c:manualLayout>
      </c:layout>
      <c:overlay val="0"/>
      <c:txPr>
        <a:bodyPr/>
        <a:lstStyle/>
        <a:p>
          <a:pPr>
            <a:defRPr sz="1200" b="1">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spPr>
    <a:pattFill prst="pct5">
      <a:fgClr>
        <a:schemeClr val="accent1">
          <a:lumMod val="40000"/>
          <a:lumOff val="60000"/>
        </a:schemeClr>
      </a:fgClr>
      <a:bgClr>
        <a:schemeClr val="tx2">
          <a:lumMod val="20000"/>
          <a:lumOff val="80000"/>
        </a:schemeClr>
      </a:bgClr>
    </a:pattFill>
  </c:spPr>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
          <c:y val="0.18171880613553773"/>
          <c:w val="0.71263883659351002"/>
          <c:h val="0.63466731028958046"/>
        </c:manualLayout>
      </c:layout>
      <c:pie3DChart>
        <c:varyColors val="1"/>
        <c:ser>
          <c:idx val="0"/>
          <c:order val="0"/>
          <c:explosion val="3"/>
          <c:dPt>
            <c:idx val="3"/>
            <c:bubble3D val="0"/>
            <c:spPr>
              <a:solidFill>
                <a:srgbClr val="9966FF"/>
              </a:solidFill>
            </c:spPr>
          </c:dPt>
          <c:dLbls>
            <c:dLbl>
              <c:idx val="0"/>
              <c:layout>
                <c:manualLayout>
                  <c:x val="-3.6867052120259286E-2"/>
                  <c:y val="-5.2129669574953429E-2"/>
                </c:manualLayout>
              </c:layout>
              <c:showLegendKey val="0"/>
              <c:showVal val="1"/>
              <c:showCatName val="0"/>
              <c:showSerName val="0"/>
              <c:showPercent val="0"/>
              <c:showBubbleSize val="0"/>
            </c:dLbl>
            <c:dLbl>
              <c:idx val="1"/>
              <c:layout>
                <c:manualLayout>
                  <c:x val="1.7733965600460831E-2"/>
                  <c:y val="-6.8439365323044905E-3"/>
                </c:manualLayout>
              </c:layout>
              <c:showLegendKey val="0"/>
              <c:showVal val="1"/>
              <c:showCatName val="0"/>
              <c:showSerName val="0"/>
              <c:showPercent val="0"/>
              <c:showBubbleSize val="0"/>
            </c:dLbl>
            <c:dLbl>
              <c:idx val="2"/>
              <c:layout>
                <c:manualLayout>
                  <c:x val="-0.18043735103195821"/>
                  <c:y val="-0.15052890948624759"/>
                </c:manualLayout>
              </c:layout>
              <c:showLegendKey val="0"/>
              <c:showVal val="1"/>
              <c:showCatName val="0"/>
              <c:showSerName val="0"/>
              <c:showPercent val="0"/>
              <c:showBubbleSize val="0"/>
            </c:dLbl>
            <c:dLbl>
              <c:idx val="3"/>
              <c:layout>
                <c:manualLayout>
                  <c:x val="0.14475620822709712"/>
                  <c:y val="-9.6288724052305832E-2"/>
                </c:manualLayout>
              </c:layout>
              <c:showLegendKey val="0"/>
              <c:showVal val="1"/>
              <c:showCatName val="0"/>
              <c:showSerName val="0"/>
              <c:showPercent val="0"/>
              <c:showBubbleSize val="0"/>
            </c:dLbl>
            <c:dLbl>
              <c:idx val="4"/>
              <c:layout>
                <c:manualLayout>
                  <c:x val="-1.9223821069367649E-2"/>
                  <c:y val="-1.2017063039171691E-3"/>
                </c:manualLayout>
              </c:layout>
              <c:showLegendKey val="0"/>
              <c:showVal val="1"/>
              <c:showCatName val="0"/>
              <c:showSerName val="0"/>
              <c:showPercent val="0"/>
              <c:showBubbleSize val="0"/>
            </c:dLbl>
            <c:dLbl>
              <c:idx val="5"/>
              <c:layout>
                <c:manualLayout>
                  <c:x val="-5.6823751609298319E-3"/>
                  <c:y val="-4.0801563174077342E-2"/>
                </c:manualLayout>
              </c:layout>
              <c:showLegendKey val="0"/>
              <c:showVal val="1"/>
              <c:showCatName val="0"/>
              <c:showSerName val="0"/>
              <c:showPercent val="0"/>
              <c:showBubbleSize val="0"/>
            </c:dLbl>
            <c:dLbl>
              <c:idx val="6"/>
              <c:layout>
                <c:manualLayout>
                  <c:x val="2.0965924421096072E-2"/>
                  <c:y val="-4.5807861175598104E-2"/>
                </c:manualLayout>
              </c:layout>
              <c:showLegendKey val="0"/>
              <c:showVal val="1"/>
              <c:showCatName val="0"/>
              <c:showSerName val="0"/>
              <c:showPercent val="0"/>
              <c:showBubbleSize val="0"/>
            </c:dLbl>
            <c:dLbl>
              <c:idx val="7"/>
              <c:layout>
                <c:manualLayout>
                  <c:x val="3.4380108559366428E-2"/>
                  <c:y val="-4.2241518619143326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Лист2!$A$2:$A$9</c:f>
              <c:strCache>
                <c:ptCount val="8"/>
                <c:pt idx="0">
                  <c:v>Общегосударственные вопросы, 61 303 тыс.руб</c:v>
                </c:pt>
                <c:pt idx="1">
                  <c:v>Национальная безопасность и правоохранительная деятельность, 250 тыс.руб</c:v>
                </c:pt>
                <c:pt idx="2">
                  <c:v>Национальная экономика, 207 592 тыс.руб</c:v>
                </c:pt>
                <c:pt idx="3">
                  <c:v>Жилищно-коммунальное хозяйство, 206 396 тыс.руб</c:v>
                </c:pt>
                <c:pt idx="4">
                  <c:v>Образование, 61 тыс.руб</c:v>
                </c:pt>
                <c:pt idx="5">
                  <c:v>Культура, кинематография, 15976 тыс. руб</c:v>
                </c:pt>
                <c:pt idx="6">
                  <c:v>Социальная политика 4 929 тыс. руб</c:v>
                </c:pt>
                <c:pt idx="7">
                  <c:v>Физическая культура и спорт, 18 318 тыс.руб</c:v>
                </c:pt>
              </c:strCache>
            </c:strRef>
          </c:cat>
          <c:val>
            <c:numRef>
              <c:f>Лист2!$C$2:$C$9</c:f>
              <c:numCache>
                <c:formatCode>0.00%</c:formatCode>
                <c:ptCount val="8"/>
                <c:pt idx="0">
                  <c:v>0.11907541397562278</c:v>
                </c:pt>
                <c:pt idx="1">
                  <c:v>4.8560190355946195E-4</c:v>
                </c:pt>
                <c:pt idx="2">
                  <c:v>0.40322828145486328</c:v>
                </c:pt>
                <c:pt idx="3">
                  <c:v>0.40090516194823483</c:v>
                </c:pt>
                <c:pt idx="4">
                  <c:v>1.1848686446850872E-4</c:v>
                </c:pt>
                <c:pt idx="5">
                  <c:v>3.1031904045063858E-2</c:v>
                </c:pt>
                <c:pt idx="6">
                  <c:v>9.5741271305783519E-3</c:v>
                </c:pt>
                <c:pt idx="7">
                  <c:v>3.5581022677608896E-2</c:v>
                </c:pt>
              </c:numCache>
            </c:numRef>
          </c:val>
        </c:ser>
        <c:dLbls>
          <c:showLegendKey val="0"/>
          <c:showVal val="0"/>
          <c:showCatName val="0"/>
          <c:showSerName val="0"/>
          <c:showPercent val="0"/>
          <c:showBubbleSize val="0"/>
          <c:showLeaderLines val="1"/>
        </c:dLbls>
      </c:pie3DChart>
    </c:plotArea>
    <c:legend>
      <c:legendPos val="t"/>
      <c:layout>
        <c:manualLayout>
          <c:xMode val="edge"/>
          <c:yMode val="edge"/>
          <c:x val="0.71972418564137131"/>
          <c:y val="3.9672900702230798E-2"/>
          <c:w val="0.26158262994121101"/>
          <c:h val="0.7495846421104726"/>
        </c:manualLayout>
      </c:layout>
      <c:overlay val="0"/>
      <c:txPr>
        <a:bodyPr/>
        <a:lstStyle/>
        <a:p>
          <a:pPr>
            <a:defRPr b="1">
              <a:latin typeface="Times New Roman" pitchFamily="18" charset="0"/>
              <a:cs typeface="Times New Roman" pitchFamily="18" charset="0"/>
            </a:defRPr>
          </a:pPr>
          <a:endParaRPr lang="ru-RU"/>
        </a:p>
      </c:txPr>
    </c:legend>
    <c:plotVisOnly val="1"/>
    <c:dispBlanksAs val="zero"/>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roundedCorners val="1"/>
  <c:style val="2"/>
  <c:chart>
    <c:autoTitleDeleted val="1"/>
    <c:view3D>
      <c:rotX val="19"/>
      <c:rotY val="16"/>
      <c:rAngAx val="1"/>
    </c:view3D>
    <c:floor>
      <c:thickness val="0"/>
      <c:spPr>
        <a:noFill/>
        <a:ln w="9360">
          <a:noFill/>
        </a:ln>
      </c:spPr>
    </c:floor>
    <c:sideWall>
      <c:thickness val="0"/>
    </c:sideWall>
    <c:backWall>
      <c:thickness val="0"/>
      <c:spPr>
        <a:noFill/>
        <a:ln w="25560">
          <a:noFill/>
        </a:ln>
      </c:spPr>
    </c:backWall>
    <c:plotArea>
      <c:layout/>
      <c:bar3DChart>
        <c:barDir val="col"/>
        <c:grouping val="percentStacked"/>
        <c:varyColors val="1"/>
        <c:ser>
          <c:idx val="0"/>
          <c:order val="0"/>
          <c:tx>
            <c:strRef>
              <c:f>label 1</c:f>
              <c:strCache>
                <c:ptCount val="1"/>
                <c:pt idx="0">
                  <c:v>годы</c:v>
                </c:pt>
              </c:strCache>
            </c:strRef>
          </c:tx>
          <c:spPr>
            <a:solidFill>
              <a:srgbClr val="FFFF66"/>
            </a:solidFill>
            <a:ln>
              <a:noFill/>
            </a:ln>
          </c:spPr>
          <c:invertIfNegative val="1"/>
          <c:cat>
            <c:strRef>
              <c:f>categories</c:f>
              <c:strCache>
                <c:ptCount val="3"/>
                <c:pt idx="0">
                  <c:v>2012</c:v>
                </c:pt>
                <c:pt idx="1">
                  <c:v>2013</c:v>
                </c:pt>
                <c:pt idx="2">
                  <c:v>2014</c:v>
                </c:pt>
              </c:strCache>
            </c:strRef>
          </c:cat>
          <c:val>
            <c:numRef>
              <c:f>0</c:f>
              <c:numCache>
                <c:formatCode>General</c:formatCode>
                <c:ptCount val="3"/>
                <c:pt idx="0">
                  <c:v>2012</c:v>
                </c:pt>
                <c:pt idx="1">
                  <c:v>2013</c:v>
                </c:pt>
                <c:pt idx="2">
                  <c:v>2014</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ser>
          <c:idx val="1"/>
          <c:order val="1"/>
          <c:spPr>
            <a:solidFill>
              <a:srgbClr val="9966FF"/>
            </a:solidFill>
            <a:ln>
              <a:noFill/>
            </a:ln>
          </c:spPr>
          <c:invertIfNegative val="1"/>
          <c:cat>
            <c:strRef>
              <c:f>categories</c:f>
              <c:strCache>
                <c:ptCount val="3"/>
                <c:pt idx="0">
                  <c:v>2012</c:v>
                </c:pt>
                <c:pt idx="1">
                  <c:v>2013</c:v>
                </c:pt>
                <c:pt idx="2">
                  <c:v>2014</c:v>
                </c:pt>
              </c:strCache>
            </c:strRef>
          </c:cat>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ser>
          <c:idx val="2"/>
          <c:order val="2"/>
          <c:tx>
            <c:strRef>
              <c:f>label 2</c:f>
              <c:strCache>
                <c:ptCount val="1"/>
                <c:pt idx="0">
                  <c:v>Благоустройство</c:v>
                </c:pt>
              </c:strCache>
            </c:strRef>
          </c:tx>
          <c:spPr>
            <a:solidFill>
              <a:srgbClr val="FFFF66"/>
            </a:solidFill>
            <a:ln>
              <a:noFill/>
            </a:ln>
          </c:spPr>
          <c:invertIfNegative val="1"/>
          <c:dLbls>
            <c:showLegendKey val="0"/>
            <c:showVal val="1"/>
            <c:showCatName val="0"/>
            <c:showSerName val="0"/>
            <c:showPercent val="0"/>
            <c:showBubbleSize val="0"/>
            <c:showLeaderLines val="0"/>
          </c:dLbls>
          <c:cat>
            <c:strRef>
              <c:f>categories</c:f>
              <c:strCache>
                <c:ptCount val="3"/>
                <c:pt idx="0">
                  <c:v>2012</c:v>
                </c:pt>
                <c:pt idx="1">
                  <c:v>2013</c:v>
                </c:pt>
                <c:pt idx="2">
                  <c:v>2014</c:v>
                </c:pt>
              </c:strCache>
            </c:strRef>
          </c:cat>
          <c:val>
            <c:numRef>
              <c:f>1</c:f>
              <c:numCache>
                <c:formatCode>General</c:formatCode>
                <c:ptCount val="3"/>
                <c:pt idx="0">
                  <c:v>315998</c:v>
                </c:pt>
                <c:pt idx="1">
                  <c:v>149006</c:v>
                </c:pt>
                <c:pt idx="2">
                  <c:v>118580</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ser>
          <c:idx val="3"/>
          <c:order val="3"/>
          <c:tx>
            <c:strRef>
              <c:f>label 3</c:f>
              <c:strCache>
                <c:ptCount val="1"/>
                <c:pt idx="0">
                  <c:v>Коммунальное хозяйство</c:v>
                </c:pt>
              </c:strCache>
            </c:strRef>
          </c:tx>
          <c:spPr>
            <a:solidFill>
              <a:srgbClr val="E46C0A"/>
            </a:solidFill>
            <a:ln>
              <a:noFill/>
            </a:ln>
          </c:spPr>
          <c:invertIfNegative val="1"/>
          <c:dLbls>
            <c:showLegendKey val="0"/>
            <c:showVal val="1"/>
            <c:showCatName val="0"/>
            <c:showSerName val="0"/>
            <c:showPercent val="0"/>
            <c:showBubbleSize val="0"/>
            <c:showLeaderLines val="0"/>
          </c:dLbls>
          <c:cat>
            <c:strRef>
              <c:f>categories</c:f>
              <c:strCache>
                <c:ptCount val="3"/>
                <c:pt idx="0">
                  <c:v>2012</c:v>
                </c:pt>
                <c:pt idx="1">
                  <c:v>2013</c:v>
                </c:pt>
                <c:pt idx="2">
                  <c:v>2014</c:v>
                </c:pt>
              </c:strCache>
            </c:strRef>
          </c:cat>
          <c:val>
            <c:numRef>
              <c:f>2</c:f>
              <c:numCache>
                <c:formatCode>General</c:formatCode>
                <c:ptCount val="3"/>
                <c:pt idx="0">
                  <c:v>33216</c:v>
                </c:pt>
                <c:pt idx="1">
                  <c:v>14530</c:v>
                </c:pt>
                <c:pt idx="2">
                  <c:v>24366</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ser>
          <c:idx val="4"/>
          <c:order val="4"/>
          <c:tx>
            <c:strRef>
              <c:f>label 4</c:f>
              <c:strCache>
                <c:ptCount val="1"/>
                <c:pt idx="0">
                  <c:v>Жилищное хозяйство</c:v>
                </c:pt>
              </c:strCache>
            </c:strRef>
          </c:tx>
          <c:spPr>
            <a:solidFill>
              <a:srgbClr val="558ED5"/>
            </a:solidFill>
            <a:ln>
              <a:noFill/>
            </a:ln>
          </c:spPr>
          <c:invertIfNegative val="1"/>
          <c:dLbls>
            <c:showLegendKey val="0"/>
            <c:showVal val="1"/>
            <c:showCatName val="0"/>
            <c:showSerName val="0"/>
            <c:showPercent val="0"/>
            <c:showBubbleSize val="0"/>
            <c:showLeaderLines val="0"/>
          </c:dLbls>
          <c:cat>
            <c:strRef>
              <c:f>categories</c:f>
              <c:strCache>
                <c:ptCount val="3"/>
                <c:pt idx="0">
                  <c:v>2012</c:v>
                </c:pt>
                <c:pt idx="1">
                  <c:v>2013</c:v>
                </c:pt>
                <c:pt idx="2">
                  <c:v>2014</c:v>
                </c:pt>
              </c:strCache>
            </c:strRef>
          </c:cat>
          <c:val>
            <c:numRef>
              <c:f>3</c:f>
              <c:numCache>
                <c:formatCode>General</c:formatCode>
                <c:ptCount val="3"/>
                <c:pt idx="0">
                  <c:v>5815</c:v>
                </c:pt>
                <c:pt idx="1">
                  <c:v>25017</c:v>
                </c:pt>
                <c:pt idx="2">
                  <c:v>63450</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dLbls>
          <c:showLegendKey val="0"/>
          <c:showVal val="0"/>
          <c:showCatName val="0"/>
          <c:showSerName val="0"/>
          <c:showPercent val="0"/>
          <c:showBubbleSize val="0"/>
        </c:dLbls>
        <c:gapWidth val="95"/>
        <c:shape val="box"/>
        <c:axId val="116585600"/>
        <c:axId val="116587136"/>
        <c:axId val="0"/>
      </c:bar3DChart>
      <c:catAx>
        <c:axId val="116585600"/>
        <c:scaling>
          <c:orientation val="minMax"/>
        </c:scaling>
        <c:delete val="0"/>
        <c:axPos val="b"/>
        <c:majorTickMark val="none"/>
        <c:minorTickMark val="none"/>
        <c:tickLblPos val="nextTo"/>
        <c:spPr>
          <a:ln w="9360">
            <a:solidFill>
              <a:srgbClr val="878787"/>
            </a:solidFill>
            <a:round/>
          </a:ln>
        </c:spPr>
        <c:crossAx val="116587136"/>
        <c:crossesAt val="0"/>
        <c:auto val="1"/>
        <c:lblAlgn val="ctr"/>
        <c:lblOffset val="100"/>
        <c:noMultiLvlLbl val="1"/>
      </c:catAx>
      <c:valAx>
        <c:axId val="116587136"/>
        <c:scaling>
          <c:orientation val="minMax"/>
        </c:scaling>
        <c:delete val="1"/>
        <c:axPos val="l"/>
        <c:numFmt formatCode="0%" sourceLinked="1"/>
        <c:majorTickMark val="none"/>
        <c:minorTickMark val="none"/>
        <c:tickLblPos val="nextTo"/>
        <c:crossAx val="116585600"/>
        <c:crossesAt val="0"/>
        <c:crossBetween val="between"/>
      </c:valAx>
      <c:spPr>
        <a:noFill/>
        <a:ln w="25560">
          <a:noFill/>
        </a:ln>
      </c:spPr>
    </c:plotArea>
    <c:legend>
      <c:legendPos val="r"/>
      <c:legendEntry>
        <c:idx val="3"/>
        <c:delete val="1"/>
      </c:legendEntry>
      <c:legendEntry>
        <c:idx val="4"/>
        <c:delete val="1"/>
      </c:legendEntry>
      <c:layout/>
      <c:overlay val="0"/>
      <c:spPr>
        <a:noFill/>
        <a:ln>
          <a:noFill/>
        </a:ln>
      </c:spPr>
      <c:txPr>
        <a:bodyPr/>
        <a:lstStyle/>
        <a:p>
          <a:pPr>
            <a:defRPr b="1">
              <a:latin typeface="Times New Roman" panose="02020603050405020304" pitchFamily="18" charset="0"/>
              <a:cs typeface="Times New Roman" panose="02020603050405020304" pitchFamily="18" charset="0"/>
            </a:defRPr>
          </a:pPr>
          <a:endParaRPr lang="ru-RU"/>
        </a:p>
      </c:txPr>
    </c:legend>
    <c:plotVisOnly val="1"/>
    <c:dispBlanksAs val="zero"/>
    <c:showDLblsOverMax val="1"/>
  </c:chart>
  <c:spPr>
    <a:noFill/>
    <a:ln>
      <a:noFill/>
    </a:ln>
  </c:spPr>
</c:chartSpace>
</file>

<file path=ppt/drawings/_rels/drawing2.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0.33925</cdr:x>
      <cdr:y>0.36928</cdr:y>
    </cdr:from>
    <cdr:to>
      <cdr:x>0.46849</cdr:x>
      <cdr:y>0.92316</cdr:y>
    </cdr:to>
    <cdr:sp macro="" textlink="">
      <cdr:nvSpPr>
        <cdr:cNvPr id="2" name="Левая круглая скобка 1"/>
        <cdr:cNvSpPr/>
      </cdr:nvSpPr>
      <cdr:spPr>
        <a:xfrm xmlns:a="http://schemas.openxmlformats.org/drawingml/2006/main">
          <a:off x="3024336" y="1872344"/>
          <a:ext cx="1152128" cy="2808312"/>
        </a:xfrm>
        <a:prstGeom xmlns:a="http://schemas.openxmlformats.org/drawingml/2006/main" prst="leftBracket">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0.55734</cdr:x>
      <cdr:y>0.35508</cdr:y>
    </cdr:from>
    <cdr:to>
      <cdr:x>0.67851</cdr:x>
      <cdr:y>0.92316</cdr:y>
    </cdr:to>
    <cdr:sp macro="" textlink="">
      <cdr:nvSpPr>
        <cdr:cNvPr id="3" name="Левая круглая скобка 2"/>
        <cdr:cNvSpPr/>
      </cdr:nvSpPr>
      <cdr:spPr>
        <a:xfrm xmlns:a="http://schemas.openxmlformats.org/drawingml/2006/main">
          <a:off x="4968552" y="1800336"/>
          <a:ext cx="1080120" cy="2880320"/>
        </a:xfrm>
        <a:prstGeom xmlns:a="http://schemas.openxmlformats.org/drawingml/2006/main" prst="leftBracket">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0.58965</cdr:x>
      <cdr:y>0.28407</cdr:y>
    </cdr:from>
    <cdr:to>
      <cdr:x>0.72198</cdr:x>
      <cdr:y>0.34088</cdr:y>
    </cdr:to>
    <cdr:sp macro="" textlink="">
      <cdr:nvSpPr>
        <cdr:cNvPr id="4" name="Прямоугольник 3"/>
        <cdr:cNvSpPr/>
      </cdr:nvSpPr>
      <cdr:spPr>
        <a:xfrm xmlns:a="http://schemas.openxmlformats.org/drawingml/2006/main">
          <a:off x="5256584" y="1440296"/>
          <a:ext cx="1179652" cy="28803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sz="1000" b="1" dirty="0" smtClean="0">
              <a:solidFill>
                <a:schemeClr val="tx1"/>
              </a:solidFill>
              <a:latin typeface="Times New Roman" panose="02020603050405020304" pitchFamily="18" charset="0"/>
              <a:cs typeface="Times New Roman" panose="02020603050405020304" pitchFamily="18" charset="0"/>
            </a:rPr>
            <a:t>478 569 тыс. руб.</a:t>
          </a:r>
          <a:endParaRPr lang="ru-RU" sz="1000" b="1" dirty="0">
            <a:solidFill>
              <a:schemeClr val="tx1"/>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0.36349</cdr:x>
      <cdr:y>0.29827</cdr:y>
    </cdr:from>
    <cdr:to>
      <cdr:x>0.49273</cdr:x>
      <cdr:y>0.35508</cdr:y>
    </cdr:to>
    <cdr:sp macro="" textlink="">
      <cdr:nvSpPr>
        <cdr:cNvPr id="5" name="Прямоугольник 4"/>
        <cdr:cNvSpPr/>
      </cdr:nvSpPr>
      <cdr:spPr>
        <a:xfrm xmlns:a="http://schemas.openxmlformats.org/drawingml/2006/main">
          <a:off x="3240360" y="1512304"/>
          <a:ext cx="1152128" cy="28803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sz="1000" b="1" dirty="0" smtClean="0">
              <a:solidFill>
                <a:schemeClr val="tx1"/>
              </a:solidFill>
              <a:latin typeface="Times New Roman" panose="02020603050405020304" pitchFamily="18" charset="0"/>
              <a:cs typeface="Times New Roman" panose="02020603050405020304" pitchFamily="18" charset="0"/>
            </a:rPr>
            <a:t>441 495 тыс. руб</a:t>
          </a:r>
          <a:r>
            <a:rPr lang="ru-RU" sz="1000" b="1" dirty="0" smtClean="0">
              <a:latin typeface="Times New Roman" panose="02020603050405020304" pitchFamily="18" charset="0"/>
              <a:cs typeface="Times New Roman" panose="02020603050405020304" pitchFamily="18" charset="0"/>
            </a:rPr>
            <a:t>.</a:t>
          </a:r>
          <a:endParaRPr lang="ru-RU" sz="1000" b="1"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0.14539</cdr:x>
      <cdr:y>0.12785</cdr:y>
    </cdr:from>
    <cdr:to>
      <cdr:x>0.28271</cdr:x>
      <cdr:y>0.17045</cdr:y>
    </cdr:to>
    <cdr:sp macro="" textlink="">
      <cdr:nvSpPr>
        <cdr:cNvPr id="6" name="Прямоугольник 5"/>
        <cdr:cNvSpPr/>
      </cdr:nvSpPr>
      <cdr:spPr>
        <a:xfrm xmlns:a="http://schemas.openxmlformats.org/drawingml/2006/main">
          <a:off x="1296144" y="648208"/>
          <a:ext cx="1224136" cy="21602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sz="1000" b="1" dirty="0" smtClean="0">
              <a:solidFill>
                <a:schemeClr val="tx1"/>
              </a:solidFill>
              <a:latin typeface="Times New Roman" panose="02020603050405020304" pitchFamily="18" charset="0"/>
              <a:cs typeface="Times New Roman" panose="02020603050405020304" pitchFamily="18" charset="0"/>
            </a:rPr>
            <a:t>560 056 тыс. руб</a:t>
          </a:r>
          <a:r>
            <a:rPr lang="ru-RU" sz="1000" dirty="0" smtClean="0">
              <a:solidFill>
                <a:schemeClr val="tx1"/>
              </a:solidFill>
              <a:latin typeface="Times New Roman" panose="02020603050405020304" pitchFamily="18" charset="0"/>
              <a:cs typeface="Times New Roman" panose="02020603050405020304" pitchFamily="18" charset="0"/>
            </a:rPr>
            <a:t>.</a:t>
          </a:r>
          <a:endParaRPr lang="ru-RU" sz="1000" dirty="0">
            <a:solidFill>
              <a:schemeClr val="tx1"/>
            </a:solidFill>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0.27194</cdr:x>
      <cdr:y>0.0227</cdr:y>
    </cdr:from>
    <cdr:to>
      <cdr:x>0.95611</cdr:x>
      <cdr:y>0.09199</cdr:y>
    </cdr:to>
    <cdr:sp macro="" textlink="">
      <cdr:nvSpPr>
        <cdr:cNvPr id="2" name="TextBox 1"/>
        <cdr:cNvSpPr txBox="1"/>
      </cdr:nvSpPr>
      <cdr:spPr>
        <a:xfrm xmlns:a="http://schemas.openxmlformats.org/drawingml/2006/main">
          <a:off x="2523034" y="138148"/>
          <a:ext cx="6347577" cy="4217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200" b="1" dirty="0">
            <a:latin typeface="Times New Roman" pitchFamily="18" charset="0"/>
            <a:cs typeface="Times New Roman" pitchFamily="18" charset="0"/>
          </a:endParaRPr>
        </a:p>
      </cdr:txBody>
    </cdr:sp>
  </cdr:relSizeAnchor>
  <cdr:relSizeAnchor xmlns:cdr="http://schemas.openxmlformats.org/drawingml/2006/chartDrawing">
    <cdr:from>
      <cdr:x>0.22351</cdr:x>
      <cdr:y>0.01862</cdr:y>
    </cdr:from>
    <cdr:to>
      <cdr:x>0.26354</cdr:x>
      <cdr:y>0.06793</cdr:y>
    </cdr:to>
    <cdr:sp macro="" textlink="">
      <cdr:nvSpPr>
        <cdr:cNvPr id="3" name="TextBox 2"/>
        <cdr:cNvSpPr txBox="1"/>
      </cdr:nvSpPr>
      <cdr:spPr>
        <a:xfrm xmlns:a="http://schemas.openxmlformats.org/drawingml/2006/main">
          <a:off x="2010601" y="108792"/>
          <a:ext cx="36004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0.19607</cdr:x>
      <cdr:y>0.68867</cdr:y>
    </cdr:from>
    <cdr:to>
      <cdr:x>0.26811</cdr:x>
      <cdr:y>0.73797</cdr:y>
    </cdr:to>
    <cdr:sp macro="" textlink="">
      <cdr:nvSpPr>
        <cdr:cNvPr id="14" name="TextBox 1"/>
        <cdr:cNvSpPr txBox="1"/>
      </cdr:nvSpPr>
      <cdr:spPr>
        <a:xfrm xmlns:a="http://schemas.openxmlformats.org/drawingml/2006/main">
          <a:off x="1763688" y="4023156"/>
          <a:ext cx="648072"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ru-RU" sz="900" dirty="0">
            <a:latin typeface="Times New Roman" pitchFamily="18" charset="0"/>
            <a:cs typeface="Times New Roman" pitchFamily="18" charset="0"/>
          </a:endParaRPr>
        </a:p>
      </cdr:txBody>
    </cdr:sp>
  </cdr:relSizeAnchor>
  <cdr:relSizeAnchor xmlns:cdr="http://schemas.openxmlformats.org/drawingml/2006/chartDrawing">
    <cdr:from>
      <cdr:x>0</cdr:x>
      <cdr:y>0.85714</cdr:y>
    </cdr:from>
    <cdr:to>
      <cdr:x>0.97479</cdr:x>
      <cdr:y>0.96104</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4752528"/>
          <a:ext cx="8352928" cy="576064"/>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0" name="PlaceHolder 1"/>
          <p:cNvSpPr>
            <a:spLocks noGrp="1"/>
          </p:cNvSpPr>
          <p:nvPr>
            <p:ph type="body"/>
          </p:nvPr>
        </p:nvSpPr>
        <p:spPr>
          <a:xfrm>
            <a:off x="756000" y="5078520"/>
            <a:ext cx="6047640" cy="4811040"/>
          </a:xfrm>
          <a:prstGeom prst="rect">
            <a:avLst/>
          </a:prstGeom>
        </p:spPr>
        <p:txBody>
          <a:bodyPr wrap="none" lIns="0" tIns="0" rIns="0" bIns="0"/>
          <a:lstStyle/>
          <a:p>
            <a:r>
              <a:rPr lang="ru-RU"/>
              <a:t>Для правки формата примечаний щелкните мышью</a:t>
            </a:r>
            <a:endParaRPr/>
          </a:p>
        </p:txBody>
      </p:sp>
      <p:sp>
        <p:nvSpPr>
          <p:cNvPr id="181" name="PlaceHolder 2"/>
          <p:cNvSpPr>
            <a:spLocks noGrp="1"/>
          </p:cNvSpPr>
          <p:nvPr>
            <p:ph type="hdr"/>
          </p:nvPr>
        </p:nvSpPr>
        <p:spPr>
          <a:xfrm>
            <a:off x="0" y="0"/>
            <a:ext cx="3280680" cy="534240"/>
          </a:xfrm>
          <a:prstGeom prst="rect">
            <a:avLst/>
          </a:prstGeom>
        </p:spPr>
        <p:txBody>
          <a:bodyPr wrap="none" lIns="0" tIns="0" rIns="0" bIns="0"/>
          <a:lstStyle/>
          <a:p>
            <a:r>
              <a:rPr lang="ru-RU"/>
              <a:t>&lt;заголовок&gt;</a:t>
            </a:r>
            <a:endParaRPr/>
          </a:p>
        </p:txBody>
      </p:sp>
      <p:sp>
        <p:nvSpPr>
          <p:cNvPr id="182" name="PlaceHolder 3"/>
          <p:cNvSpPr>
            <a:spLocks noGrp="1"/>
          </p:cNvSpPr>
          <p:nvPr>
            <p:ph type="dt"/>
          </p:nvPr>
        </p:nvSpPr>
        <p:spPr>
          <a:xfrm>
            <a:off x="4278960" y="0"/>
            <a:ext cx="3280680" cy="534240"/>
          </a:xfrm>
          <a:prstGeom prst="rect">
            <a:avLst/>
          </a:prstGeom>
        </p:spPr>
        <p:txBody>
          <a:bodyPr wrap="none" lIns="0" tIns="0" rIns="0" bIns="0"/>
          <a:lstStyle/>
          <a:p>
            <a:pPr algn="r"/>
            <a:r>
              <a:rPr lang="ru-RU"/>
              <a:t>&lt;дата/время&gt;</a:t>
            </a:r>
            <a:endParaRPr/>
          </a:p>
        </p:txBody>
      </p:sp>
      <p:sp>
        <p:nvSpPr>
          <p:cNvPr id="183" name="PlaceHolder 4"/>
          <p:cNvSpPr>
            <a:spLocks noGrp="1"/>
          </p:cNvSpPr>
          <p:nvPr>
            <p:ph type="ftr"/>
          </p:nvPr>
        </p:nvSpPr>
        <p:spPr>
          <a:xfrm>
            <a:off x="0" y="10157400"/>
            <a:ext cx="3280680" cy="534240"/>
          </a:xfrm>
          <a:prstGeom prst="rect">
            <a:avLst/>
          </a:prstGeom>
        </p:spPr>
        <p:txBody>
          <a:bodyPr wrap="none" lIns="0" tIns="0" rIns="0" bIns="0" anchor="b"/>
          <a:lstStyle/>
          <a:p>
            <a:r>
              <a:rPr lang="ru-RU"/>
              <a:t>&lt;нижний колонтитул&gt;</a:t>
            </a:r>
            <a:endParaRPr/>
          </a:p>
        </p:txBody>
      </p:sp>
      <p:sp>
        <p:nvSpPr>
          <p:cNvPr id="184"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025EC29E-D82B-4632-8321-EF8045255689}" type="slidenum">
              <a:rPr lang="ru-RU"/>
              <a:t>‹#›</a:t>
            </a:fld>
            <a:endParaRPr/>
          </a:p>
        </p:txBody>
      </p:sp>
    </p:spTree>
    <p:extLst>
      <p:ext uri="{BB962C8B-B14F-4D97-AF65-F5344CB8AC3E}">
        <p14:creationId xmlns:p14="http://schemas.microsoft.com/office/powerpoint/2010/main" val="43697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PlaceHolder 1"/>
          <p:cNvSpPr>
            <a:spLocks noGrp="1"/>
          </p:cNvSpPr>
          <p:nvPr>
            <p:ph type="body"/>
          </p:nvPr>
        </p:nvSpPr>
        <p:spPr>
          <a:xfrm>
            <a:off x="756000" y="5078520"/>
            <a:ext cx="6046200" cy="4809600"/>
          </a:xfrm>
          <a:prstGeom prst="rect">
            <a:avLst/>
          </a:prstGeom>
        </p:spPr>
        <p:txBody>
          <a:bodyPr lIns="0" tIns="0" rIns="0" bIns="0"/>
          <a:lstStyle/>
          <a:p>
            <a:endParaRPr/>
          </a:p>
        </p:txBody>
      </p:sp>
      <p:sp>
        <p:nvSpPr>
          <p:cNvPr id="369" name="CustomShape 2"/>
          <p:cNvSpPr/>
          <p:nvPr/>
        </p:nvSpPr>
        <p:spPr>
          <a:xfrm>
            <a:off x="4278960" y="10157400"/>
            <a:ext cx="3279240" cy="532800"/>
          </a:xfrm>
          <a:prstGeom prst="rect">
            <a:avLst/>
          </a:prstGeom>
          <a:noFill/>
          <a:ln>
            <a:noFill/>
          </a:ln>
        </p:spPr>
        <p:txBody>
          <a:bodyPr lIns="0" tIns="0" rIns="0" bIns="0" anchor="b"/>
          <a:lstStyle/>
          <a:p>
            <a:pPr>
              <a:lnSpc>
                <a:spcPct val="100000"/>
              </a:lnSpc>
            </a:pPr>
            <a:fld id="{D1D810EC-B019-4734-9660-18007E701B42}" type="slidenum">
              <a:rPr lang="ru-RU">
                <a:solidFill>
                  <a:srgbClr val="000000"/>
                </a:solidFill>
                <a:latin typeface="+mn-lt"/>
                <a:ea typeface="+mn-ea"/>
              </a:rPr>
              <a:t>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08075" y="801688"/>
            <a:ext cx="5343525" cy="4008437"/>
          </a:xfrm>
          <a:prstGeom prst="rect">
            <a:avLst/>
          </a:prstGeo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473E03-14A9-44D1-9B9D-9662B3FA3888}" type="slidenum">
              <a:rPr lang="ru-RU" smtClean="0"/>
              <a:pPr/>
              <a:t>10</a:t>
            </a:fld>
            <a:endParaRPr lang="ru-RU" dirty="0"/>
          </a:p>
        </p:txBody>
      </p:sp>
    </p:spTree>
    <p:extLst>
      <p:ext uri="{BB962C8B-B14F-4D97-AF65-F5344CB8AC3E}">
        <p14:creationId xmlns:p14="http://schemas.microsoft.com/office/powerpoint/2010/main" val="735438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PlaceHolder 1"/>
          <p:cNvSpPr>
            <a:spLocks noGrp="1"/>
          </p:cNvSpPr>
          <p:nvPr>
            <p:ph type="body"/>
          </p:nvPr>
        </p:nvSpPr>
        <p:spPr>
          <a:xfrm>
            <a:off x="756000" y="5078520"/>
            <a:ext cx="6046200" cy="4809600"/>
          </a:xfrm>
          <a:prstGeom prst="rect">
            <a:avLst/>
          </a:prstGeom>
        </p:spPr>
        <p:txBody>
          <a:bodyPr lIns="0" tIns="0" rIns="0" bIns="0"/>
          <a:lstStyle/>
          <a:p>
            <a:endParaRPr/>
          </a:p>
        </p:txBody>
      </p:sp>
      <p:sp>
        <p:nvSpPr>
          <p:cNvPr id="373" name="CustomShape 2"/>
          <p:cNvSpPr/>
          <p:nvPr/>
        </p:nvSpPr>
        <p:spPr>
          <a:xfrm>
            <a:off x="4278960" y="10157400"/>
            <a:ext cx="3279240" cy="532800"/>
          </a:xfrm>
          <a:prstGeom prst="rect">
            <a:avLst/>
          </a:prstGeom>
          <a:noFill/>
          <a:ln>
            <a:noFill/>
          </a:ln>
        </p:spPr>
        <p:txBody>
          <a:bodyPr lIns="0" tIns="0" rIns="0" bIns="0" anchor="b"/>
          <a:lstStyle/>
          <a:p>
            <a:pPr algn="r">
              <a:lnSpc>
                <a:spcPct val="100000"/>
              </a:lnSpc>
            </a:pPr>
            <a:fld id="{870B513F-FDC7-4D5F-9856-4038BED878A5}" type="slidenum">
              <a:rPr lang="ru-RU">
                <a:solidFill>
                  <a:srgbClr val="000000"/>
                </a:solidFill>
                <a:latin typeface="+mn-lt"/>
                <a:ea typeface="+mn-ea"/>
              </a:rPr>
              <a:t>11</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06488" y="801688"/>
            <a:ext cx="5346700" cy="4010025"/>
          </a:xfrm>
          <a:prstGeom prst="rect">
            <a:avLst/>
          </a:prstGeom>
          <a:noFill/>
          <a:ln w="12700">
            <a:solidFill>
              <a:prstClr val="black"/>
            </a:solidFill>
          </a:ln>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idx="10"/>
          </p:nvPr>
        </p:nvSpPr>
        <p:spPr/>
        <p:txBody>
          <a:bodyPr/>
          <a:lstStyle/>
          <a:p>
            <a:pPr algn="r"/>
            <a:fld id="{025EC29E-D82B-4632-8321-EF8045255689}" type="slidenum">
              <a:rPr lang="ru-RU" smtClean="0"/>
              <a:t>20</a:t>
            </a:fld>
            <a:endParaRPr lang="ru-RU"/>
          </a:p>
        </p:txBody>
      </p:sp>
    </p:spTree>
    <p:extLst>
      <p:ext uri="{BB962C8B-B14F-4D97-AF65-F5344CB8AC3E}">
        <p14:creationId xmlns:p14="http://schemas.microsoft.com/office/powerpoint/2010/main" val="2567515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25"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8"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9"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30"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3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34" name="Рисунок 33"/>
          <p:cNvPicPr/>
          <p:nvPr/>
        </p:nvPicPr>
        <p:blipFill>
          <a:blip r:embed="rId2"/>
          <a:stretch>
            <a:fillRect/>
          </a:stretch>
        </p:blipFill>
        <p:spPr>
          <a:xfrm>
            <a:off x="5492520" y="3681360"/>
            <a:ext cx="2377440" cy="1896840"/>
          </a:xfrm>
          <a:prstGeom prst="rect">
            <a:avLst/>
          </a:prstGeom>
          <a:ln>
            <a:noFill/>
          </a:ln>
        </p:spPr>
      </p:pic>
      <p:pic>
        <p:nvPicPr>
          <p:cNvPr id="35" name="Рисунок 34"/>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39"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41"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43"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44"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4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49"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50"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52"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5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4"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5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8"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60"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61"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63"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4"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65"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66"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6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70" name="Рисунок 69"/>
          <p:cNvPicPr/>
          <p:nvPr/>
        </p:nvPicPr>
        <p:blipFill>
          <a:blip r:embed="rId2"/>
          <a:stretch>
            <a:fillRect/>
          </a:stretch>
        </p:blipFill>
        <p:spPr>
          <a:xfrm>
            <a:off x="5492520" y="3681360"/>
            <a:ext cx="2377440" cy="1896840"/>
          </a:xfrm>
          <a:prstGeom prst="rect">
            <a:avLst/>
          </a:prstGeom>
          <a:ln>
            <a:noFill/>
          </a:ln>
        </p:spPr>
      </p:pic>
      <p:pic>
        <p:nvPicPr>
          <p:cNvPr id="71" name="Рисунок 70"/>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75"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77"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79"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80"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84"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85"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86"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88"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8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90"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9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9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94"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96"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97"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99"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00"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01"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102"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04"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0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106" name="Рисунок 105"/>
          <p:cNvPicPr/>
          <p:nvPr/>
        </p:nvPicPr>
        <p:blipFill>
          <a:blip r:embed="rId2"/>
          <a:stretch>
            <a:fillRect/>
          </a:stretch>
        </p:blipFill>
        <p:spPr>
          <a:xfrm>
            <a:off x="5492520" y="3681360"/>
            <a:ext cx="2377440" cy="1896840"/>
          </a:xfrm>
          <a:prstGeom prst="rect">
            <a:avLst/>
          </a:prstGeom>
          <a:ln>
            <a:noFill/>
          </a:ln>
        </p:spPr>
      </p:pic>
      <p:pic>
        <p:nvPicPr>
          <p:cNvPr id="107" name="Рисунок 106"/>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11"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13"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8"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15"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16"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8"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2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21"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22"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24"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2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26"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2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2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30"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32"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133"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35"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36"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37"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138"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4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4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142" name="Рисунок 141"/>
          <p:cNvPicPr/>
          <p:nvPr/>
        </p:nvPicPr>
        <p:blipFill>
          <a:blip r:embed="rId2"/>
          <a:stretch>
            <a:fillRect/>
          </a:stretch>
        </p:blipFill>
        <p:spPr>
          <a:xfrm>
            <a:off x="5492520" y="3681360"/>
            <a:ext cx="2377440" cy="1896840"/>
          </a:xfrm>
          <a:prstGeom prst="rect">
            <a:avLst/>
          </a:prstGeom>
          <a:ln>
            <a:noFill/>
          </a:ln>
        </p:spPr>
      </p:pic>
      <p:pic>
        <p:nvPicPr>
          <p:cNvPr id="143" name="Рисунок 142"/>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47"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49"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51"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52"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4"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5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57"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58"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60"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6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62"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64"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6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66"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68"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169"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71"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72"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73"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174"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7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7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178" name="Рисунок 177"/>
          <p:cNvPicPr/>
          <p:nvPr/>
        </p:nvPicPr>
        <p:blipFill>
          <a:blip r:embed="rId2"/>
          <a:stretch>
            <a:fillRect/>
          </a:stretch>
        </p:blipFill>
        <p:spPr>
          <a:xfrm>
            <a:off x="5492520" y="3681360"/>
            <a:ext cx="2377440" cy="1896840"/>
          </a:xfrm>
          <a:prstGeom prst="rect">
            <a:avLst/>
          </a:prstGeom>
          <a:ln>
            <a:noFill/>
          </a:ln>
        </p:spPr>
      </p:pic>
      <p:pic>
        <p:nvPicPr>
          <p:cNvPr id="179" name="Рисунок 178"/>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3"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4"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8"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21040"/>
            <a:ext cx="8229240" cy="125028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2"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ru-RU"/>
              <a:t>Для правки текста заголовка щелкните мышью</a:t>
            </a:r>
            <a:endParaRPr/>
          </a:p>
        </p:txBody>
      </p:sp>
      <p:sp>
        <p:nvSpPr>
          <p:cNvPr id="3"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85800" y="2130480"/>
            <a:ext cx="7770960" cy="1469520"/>
          </a:xfrm>
          <a:prstGeom prst="rect">
            <a:avLst/>
          </a:prstGeom>
        </p:spPr>
        <p:txBody>
          <a:bodyPr wrap="none" lIns="0" tIns="0" rIns="0" bIns="0" anchor="ctr"/>
          <a:lstStyle/>
          <a:p>
            <a:r>
              <a:rPr lang="ru-RU"/>
              <a:t>Для правки текста заголовка щелкните мышью</a:t>
            </a:r>
            <a:endParaRPr/>
          </a:p>
        </p:txBody>
      </p:sp>
      <p:sp>
        <p:nvSpPr>
          <p:cNvPr id="37"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ru-RU"/>
              <a:t>Для правки текста заголовка щелкните мышью</a:t>
            </a:r>
            <a:endParaRPr/>
          </a:p>
        </p:txBody>
      </p:sp>
      <p:sp>
        <p:nvSpPr>
          <p:cNvPr id="73"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ru-RU"/>
              <a:t>Для правки текста заголовка щелкните мышью</a:t>
            </a:r>
            <a:endParaRPr/>
          </a:p>
        </p:txBody>
      </p:sp>
      <p:sp>
        <p:nvSpPr>
          <p:cNvPr id="109"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ru-RU"/>
              <a:t>Для правки текста заголовка щелкните мышью</a:t>
            </a:r>
            <a:endParaRPr/>
          </a:p>
        </p:txBody>
      </p:sp>
      <p:sp>
        <p:nvSpPr>
          <p:cNvPr id="145"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chart" Target="../charts/chart4.xml"/><Relationship Id="rId1" Type="http://schemas.openxmlformats.org/officeDocument/2006/relationships/slideLayout" Target="../slideLayouts/slideLayout25.xml"/><Relationship Id="rId5" Type="http://schemas.openxmlformats.org/officeDocument/2006/relationships/image" Target="../media/image9.jpe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rot="10800000" flipV="1">
            <a:off x="1440" y="0"/>
            <a:ext cx="9141840" cy="6855840"/>
          </a:xfrm>
          <a:prstGeom prst="rect">
            <a:avLst/>
          </a:prstGeom>
          <a:noFill/>
          <a:ln w="25560">
            <a:noFill/>
          </a:ln>
        </p:spPr>
        <p:txBody>
          <a:bodyPr lIns="90000" tIns="45000" rIns="90000" bIns="45000" anchor="ctr"/>
          <a:lstStyle/>
          <a:p>
            <a:pPr algn="ctr">
              <a:lnSpc>
                <a:spcPct val="100000"/>
              </a:lnSpc>
            </a:pPr>
            <a:r>
              <a:rPr lang="ru-RU" sz="3000">
                <a:solidFill>
                  <a:srgbClr val="000000"/>
                </a:solidFill>
                <a:latin typeface="Times New Roman"/>
                <a:ea typeface="DejaVu Sans"/>
              </a:rPr>
              <a:t> </a:t>
            </a:r>
            <a:endParaRPr/>
          </a:p>
          <a:p>
            <a:pPr algn="ctr">
              <a:lnSpc>
                <a:spcPct val="100000"/>
              </a:lnSpc>
            </a:pPr>
            <a:endParaRPr/>
          </a:p>
          <a:p>
            <a:pPr algn="ctr">
              <a:lnSpc>
                <a:spcPct val="100000"/>
              </a:lnSpc>
            </a:pPr>
            <a:r>
              <a:rPr lang="ru-RU" sz="3600">
                <a:solidFill>
                  <a:srgbClr val="000000"/>
                </a:solidFill>
                <a:latin typeface="Times New Roman"/>
                <a:ea typeface="DejaVu Sans"/>
              </a:rPr>
              <a:t>О</a:t>
            </a:r>
            <a:r>
              <a:rPr lang="ru-RU" sz="3600">
                <a:solidFill>
                  <a:srgbClr val="000000"/>
                </a:solidFill>
                <a:latin typeface="Times New Roman"/>
                <a:ea typeface="Cambria Math"/>
              </a:rPr>
              <a:t>тчет</a:t>
            </a:r>
            <a:endParaRPr/>
          </a:p>
          <a:p>
            <a:pPr algn="ctr">
              <a:lnSpc>
                <a:spcPct val="100000"/>
              </a:lnSpc>
            </a:pPr>
            <a:r>
              <a:rPr lang="ru-RU" sz="3600">
                <a:solidFill>
                  <a:srgbClr val="000000"/>
                </a:solidFill>
                <a:latin typeface="Times New Roman"/>
                <a:ea typeface="Cambria Math"/>
              </a:rPr>
              <a:t> об исполнении бюджета </a:t>
            </a:r>
            <a:endParaRPr/>
          </a:p>
          <a:p>
            <a:pPr algn="ctr">
              <a:lnSpc>
                <a:spcPct val="100000"/>
              </a:lnSpc>
            </a:pPr>
            <a:r>
              <a:rPr lang="ru-RU" sz="3600">
                <a:solidFill>
                  <a:srgbClr val="000000"/>
                </a:solidFill>
                <a:latin typeface="Times New Roman"/>
                <a:ea typeface="Cambria Math"/>
              </a:rPr>
              <a:t>муниципального образования </a:t>
            </a:r>
            <a:endParaRPr/>
          </a:p>
          <a:p>
            <a:pPr algn="ctr">
              <a:lnSpc>
                <a:spcPct val="100000"/>
              </a:lnSpc>
            </a:pPr>
            <a:r>
              <a:rPr lang="ru-RU" sz="3600">
                <a:solidFill>
                  <a:srgbClr val="000000"/>
                </a:solidFill>
                <a:latin typeface="Times New Roman"/>
                <a:ea typeface="Cambria Math"/>
              </a:rPr>
              <a:t>поселок Тазовский за 2014 год</a:t>
            </a:r>
            <a:endParaRPr/>
          </a:p>
        </p:txBody>
      </p:sp>
      <p:pic>
        <p:nvPicPr>
          <p:cNvPr id="186" name="Picture 3"/>
          <p:cNvPicPr/>
          <p:nvPr/>
        </p:nvPicPr>
        <p:blipFill>
          <a:blip r:embed="rId2"/>
          <a:stretch>
            <a:fillRect/>
          </a:stretch>
        </p:blipFill>
        <p:spPr>
          <a:xfrm rot="5400000">
            <a:off x="-3213360" y="3215520"/>
            <a:ext cx="6855840" cy="426240"/>
          </a:xfrm>
          <a:prstGeom prst="rect">
            <a:avLst/>
          </a:prstGeom>
          <a:ln>
            <a:noFill/>
          </a:ln>
        </p:spPr>
      </p:pic>
      <p:pic>
        <p:nvPicPr>
          <p:cNvPr id="187" name="Picture 6"/>
          <p:cNvPicPr/>
          <p:nvPr/>
        </p:nvPicPr>
        <p:blipFill>
          <a:blip r:embed="rId3">
            <a:lum bright="10000" contrast="-20000"/>
          </a:blip>
          <a:stretch>
            <a:fillRect/>
          </a:stretch>
        </p:blipFill>
        <p:spPr>
          <a:xfrm>
            <a:off x="5869080" y="476640"/>
            <a:ext cx="3273480" cy="3022920"/>
          </a:xfrm>
          <a:prstGeom prst="rect">
            <a:avLst/>
          </a:prstGeom>
          <a:ln>
            <a:noFill/>
          </a:ln>
        </p:spPr>
      </p:pic>
      <p:pic>
        <p:nvPicPr>
          <p:cNvPr id="188" name="Picture 3"/>
          <p:cNvPicPr/>
          <p:nvPr/>
        </p:nvPicPr>
        <p:blipFill>
          <a:blip r:embed="rId2"/>
          <a:srcRect r="3526"/>
          <a:stretch>
            <a:fillRect/>
          </a:stretch>
        </p:blipFill>
        <p:spPr>
          <a:xfrm rot="10800000">
            <a:off x="2531160" y="0"/>
            <a:ext cx="6612840" cy="354960"/>
          </a:xfrm>
          <a:prstGeom prst="rect">
            <a:avLst/>
          </a:prstGeom>
          <a:ln>
            <a:noFill/>
          </a:ln>
        </p:spPr>
      </p:pic>
      <p:pic>
        <p:nvPicPr>
          <p:cNvPr id="189" name="Picture 3"/>
          <p:cNvPicPr/>
          <p:nvPr/>
        </p:nvPicPr>
        <p:blipFill>
          <a:blip r:embed="rId2"/>
          <a:srcRect l="49592" r="4589"/>
          <a:stretch>
            <a:fillRect/>
          </a:stretch>
        </p:blipFill>
        <p:spPr>
          <a:xfrm rot="10800000">
            <a:off x="32400" y="0"/>
            <a:ext cx="3137400" cy="354960"/>
          </a:xfrm>
          <a:prstGeom prst="rect">
            <a:avLst/>
          </a:prstGeom>
          <a:ln>
            <a:noFill/>
          </a:ln>
        </p:spPr>
      </p:pic>
      <p:pic>
        <p:nvPicPr>
          <p:cNvPr id="190" name="Picture 2"/>
          <p:cNvPicPr/>
          <p:nvPr/>
        </p:nvPicPr>
        <p:blipFill>
          <a:blip r:embed="rId4"/>
          <a:stretch>
            <a:fillRect/>
          </a:stretch>
        </p:blipFill>
        <p:spPr>
          <a:xfrm>
            <a:off x="4144320" y="548640"/>
            <a:ext cx="1070280" cy="1341720"/>
          </a:xfrm>
          <a:prstGeom prst="rect">
            <a:avLst/>
          </a:prstGeom>
          <a:ln>
            <a:noFill/>
          </a:ln>
        </p:spPr>
      </p:pic>
    </p:spTree>
  </p:cSld>
  <p:clrMapOvr>
    <a:masterClrMapping/>
  </p:clrMapOvr>
  <p:transition spd="med">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50000">
              <a:srgbClr val="FFEFD1"/>
            </a:gs>
            <a:gs pos="20000">
              <a:srgbClr val="F0EBD5"/>
            </a:gs>
            <a:gs pos="41000">
              <a:srgbClr val="D1C39F"/>
            </a:gs>
          </a:gsLst>
          <a:lin ang="2700000" scaled="0"/>
        </a:gradFill>
        <a:effectLst/>
      </p:bgPr>
    </p:bg>
    <p:spTree>
      <p:nvGrpSpPr>
        <p:cNvPr id="1" name=""/>
        <p:cNvGrpSpPr/>
        <p:nvPr/>
      </p:nvGrpSpPr>
      <p:grpSpPr>
        <a:xfrm>
          <a:off x="0" y="0"/>
          <a:ext cx="0" cy="0"/>
          <a:chOff x="0" y="0"/>
          <a:chExt cx="0" cy="0"/>
        </a:xfrm>
      </p:grpSpPr>
      <p:sp>
        <p:nvSpPr>
          <p:cNvPr id="4" name="TextBox 3"/>
          <p:cNvSpPr txBox="1"/>
          <p:nvPr/>
        </p:nvSpPr>
        <p:spPr>
          <a:xfrm>
            <a:off x="755576" y="116633"/>
            <a:ext cx="7848872" cy="584775"/>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Расходы бюджета муниципального образования поселок Тазовский в функциональном разрезе </a:t>
            </a:r>
            <a:endParaRPr lang="ru-RU" sz="1600" b="1" dirty="0">
              <a:latin typeface="Times New Roman" pitchFamily="18" charset="0"/>
              <a:cs typeface="Times New Roman" pitchFamily="18" charset="0"/>
            </a:endParaRPr>
          </a:p>
        </p:txBody>
      </p:sp>
      <p:graphicFrame>
        <p:nvGraphicFramePr>
          <p:cNvPr id="6" name="Диаграмма 5"/>
          <p:cNvGraphicFramePr>
            <a:graphicFrameLocks noGrp="1"/>
          </p:cNvGraphicFramePr>
          <p:nvPr>
            <p:extLst>
              <p:ext uri="{D42A27DB-BD31-4B8C-83A1-F6EECF244321}">
                <p14:modId xmlns:p14="http://schemas.microsoft.com/office/powerpoint/2010/main" val="2989473203"/>
              </p:ext>
            </p:extLst>
          </p:nvPr>
        </p:nvGraphicFramePr>
        <p:xfrm>
          <a:off x="251520" y="836712"/>
          <a:ext cx="8568952" cy="55446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6606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7000">
              <a:srgbClr val="8488C4"/>
            </a:gs>
            <a:gs pos="9000">
              <a:srgbClr val="D4DEFF"/>
            </a:gs>
            <a:gs pos="100000">
              <a:srgbClr val="D4DEFF"/>
            </a:gs>
            <a:gs pos="8000">
              <a:srgbClr val="96AB94"/>
            </a:gs>
          </a:gsLst>
          <a:lin ang="2700000" scaled="0"/>
        </a:gradFill>
        <a:effectLst/>
      </p:bgPr>
    </p:bg>
    <p:spTree>
      <p:nvGrpSpPr>
        <p:cNvPr id="1" name=""/>
        <p:cNvGrpSpPr/>
        <p:nvPr/>
      </p:nvGrpSpPr>
      <p:grpSpPr>
        <a:xfrm>
          <a:off x="0" y="0"/>
          <a:ext cx="0" cy="0"/>
          <a:chOff x="0" y="0"/>
          <a:chExt cx="0" cy="0"/>
        </a:xfrm>
      </p:grpSpPr>
      <p:sp>
        <p:nvSpPr>
          <p:cNvPr id="235" name="CustomShape 1"/>
          <p:cNvSpPr/>
          <p:nvPr/>
        </p:nvSpPr>
        <p:spPr>
          <a:xfrm>
            <a:off x="179512" y="0"/>
            <a:ext cx="8810408" cy="475200"/>
          </a:xfrm>
          <a:prstGeom prst="rect">
            <a:avLst/>
          </a:prstGeom>
          <a:gradFill>
            <a:gsLst>
              <a:gs pos="13000">
                <a:schemeClr val="accent6">
                  <a:lumMod val="20000"/>
                  <a:lumOff val="80000"/>
                </a:schemeClr>
              </a:gs>
              <a:gs pos="69000">
                <a:srgbClr val="FBD39A"/>
              </a:gs>
            </a:gsLst>
            <a:lin ang="5400000" scaled="0"/>
          </a:gradFill>
          <a:ln>
            <a:noFill/>
          </a:ln>
        </p:spPr>
        <p:txBody>
          <a:bodyPr lIns="0" tIns="0" rIns="0" bIns="0" anchor="ctr"/>
          <a:lstStyle/>
          <a:p>
            <a:endParaRPr dirty="0"/>
          </a:p>
          <a:p>
            <a:pPr algn="ctr">
              <a:lnSpc>
                <a:spcPct val="100000"/>
              </a:lnSpc>
            </a:pPr>
            <a:r>
              <a:rPr lang="ru-RU" sz="1400" b="1" dirty="0">
                <a:solidFill>
                  <a:srgbClr val="000000"/>
                </a:solidFill>
                <a:latin typeface="Times New Roman"/>
                <a:ea typeface="DejaVu Sans"/>
              </a:rPr>
              <a:t>Распределение бюджетных ассигнований по разделам и подразделам </a:t>
            </a:r>
            <a:endParaRPr dirty="0"/>
          </a:p>
          <a:p>
            <a:pPr algn="ctr">
              <a:lnSpc>
                <a:spcPct val="100000"/>
              </a:lnSpc>
            </a:pPr>
            <a:r>
              <a:rPr lang="ru-RU" sz="1400" b="1" dirty="0">
                <a:solidFill>
                  <a:srgbClr val="000000"/>
                </a:solidFill>
                <a:latin typeface="Times New Roman"/>
                <a:ea typeface="DejaVu Sans"/>
              </a:rPr>
              <a:t>классификации расходов бюджета муниципального образования </a:t>
            </a:r>
            <a:endParaRPr dirty="0"/>
          </a:p>
          <a:p>
            <a:pPr algn="ctr">
              <a:lnSpc>
                <a:spcPct val="100000"/>
              </a:lnSpc>
            </a:pPr>
            <a:endParaRPr dirty="0"/>
          </a:p>
        </p:txBody>
      </p:sp>
      <p:graphicFrame>
        <p:nvGraphicFramePr>
          <p:cNvPr id="236" name="Table 2"/>
          <p:cNvGraphicFramePr/>
          <p:nvPr>
            <p:extLst>
              <p:ext uri="{D42A27DB-BD31-4B8C-83A1-F6EECF244321}">
                <p14:modId xmlns:p14="http://schemas.microsoft.com/office/powerpoint/2010/main" val="2645955851"/>
              </p:ext>
            </p:extLst>
          </p:nvPr>
        </p:nvGraphicFramePr>
        <p:xfrm>
          <a:off x="107504" y="548679"/>
          <a:ext cx="8918017" cy="6385560"/>
        </p:xfrm>
        <a:graphic>
          <a:graphicData uri="http://schemas.openxmlformats.org/drawingml/2006/table">
            <a:tbl>
              <a:tblPr/>
              <a:tblGrid>
                <a:gridCol w="5634330"/>
                <a:gridCol w="597698"/>
                <a:gridCol w="673008"/>
                <a:gridCol w="651652"/>
                <a:gridCol w="662330"/>
                <a:gridCol w="698999"/>
              </a:tblGrid>
              <a:tr h="244896">
                <a:tc>
                  <a:txBody>
                    <a:bodyPr/>
                    <a:lstStyle/>
                    <a:p>
                      <a:pPr algn="ctr">
                        <a:lnSpc>
                          <a:spcPct val="100000"/>
                        </a:lnSpc>
                      </a:pPr>
                      <a:r>
                        <a:rPr lang="ru-RU" sz="900" b="1" dirty="0">
                          <a:solidFill>
                            <a:srgbClr val="000000"/>
                          </a:solidFill>
                          <a:latin typeface="Times New Roman"/>
                        </a:rPr>
                        <a:t>Наименование</a:t>
                      </a:r>
                      <a:endParaRPr dirty="0"/>
                    </a:p>
                  </a:txBody>
                  <a:tcPr/>
                </a:tc>
                <a:tc>
                  <a:txBody>
                    <a:bodyPr/>
                    <a:lstStyle/>
                    <a:p>
                      <a:pPr algn="ctr">
                        <a:lnSpc>
                          <a:spcPct val="100000"/>
                        </a:lnSpc>
                      </a:pPr>
                      <a:r>
                        <a:rPr lang="ru-RU" sz="900" b="1" dirty="0">
                          <a:solidFill>
                            <a:srgbClr val="000000"/>
                          </a:solidFill>
                          <a:latin typeface="Times New Roman"/>
                        </a:rPr>
                        <a:t>Раздел</a:t>
                      </a:r>
                      <a:endParaRPr dirty="0"/>
                    </a:p>
                  </a:txBody>
                  <a:tcPr/>
                </a:tc>
                <a:tc>
                  <a:txBody>
                    <a:bodyPr/>
                    <a:lstStyle/>
                    <a:p>
                      <a:pPr algn="ctr">
                        <a:lnSpc>
                          <a:spcPct val="100000"/>
                        </a:lnSpc>
                      </a:pPr>
                      <a:r>
                        <a:rPr lang="ru-RU" sz="900" b="1" dirty="0">
                          <a:solidFill>
                            <a:srgbClr val="000000"/>
                          </a:solidFill>
                          <a:latin typeface="Times New Roman"/>
                        </a:rPr>
                        <a:t>Подраздел</a:t>
                      </a:r>
                      <a:endParaRPr dirty="0"/>
                    </a:p>
                  </a:txBody>
                  <a:tcPr/>
                </a:tc>
                <a:tc>
                  <a:txBody>
                    <a:bodyPr/>
                    <a:lstStyle/>
                    <a:p>
                      <a:pPr algn="ctr">
                        <a:lnSpc>
                          <a:spcPct val="100000"/>
                        </a:lnSpc>
                      </a:pPr>
                      <a:r>
                        <a:rPr lang="ru-RU" sz="900" b="1">
                          <a:solidFill>
                            <a:srgbClr val="000000"/>
                          </a:solidFill>
                          <a:latin typeface="Times New Roman"/>
                        </a:rPr>
                        <a:t>2013 год</a:t>
                      </a:r>
                      <a:endParaRPr/>
                    </a:p>
                  </a:txBody>
                  <a:tcPr/>
                </a:tc>
                <a:tc>
                  <a:txBody>
                    <a:bodyPr/>
                    <a:lstStyle/>
                    <a:p>
                      <a:pPr algn="ctr">
                        <a:lnSpc>
                          <a:spcPct val="100000"/>
                        </a:lnSpc>
                      </a:pPr>
                      <a:r>
                        <a:rPr lang="ru-RU" sz="900" b="1" dirty="0">
                          <a:solidFill>
                            <a:srgbClr val="000000"/>
                          </a:solidFill>
                          <a:latin typeface="Times New Roman"/>
                        </a:rPr>
                        <a:t>2014 год</a:t>
                      </a:r>
                      <a:endParaRPr dirty="0"/>
                    </a:p>
                  </a:txBody>
                  <a:tcPr/>
                </a:tc>
                <a:tc>
                  <a:txBody>
                    <a:bodyPr/>
                    <a:lstStyle/>
                    <a:p>
                      <a:pPr algn="ctr">
                        <a:lnSpc>
                          <a:spcPct val="100000"/>
                        </a:lnSpc>
                      </a:pPr>
                      <a:r>
                        <a:rPr lang="ru-RU" sz="900" b="1" dirty="0">
                          <a:solidFill>
                            <a:srgbClr val="000000"/>
                          </a:solidFill>
                          <a:latin typeface="Times New Roman"/>
                        </a:rPr>
                        <a:t>Изменения</a:t>
                      </a:r>
                      <a:endParaRPr dirty="0"/>
                    </a:p>
                  </a:txBody>
                  <a:tcPr/>
                </a:tc>
              </a:tr>
              <a:tr h="237493">
                <a:tc>
                  <a:txBody>
                    <a:bodyPr/>
                    <a:lstStyle/>
                    <a:p>
                      <a:pPr>
                        <a:lnSpc>
                          <a:spcPct val="100000"/>
                        </a:lnSpc>
                      </a:pPr>
                      <a:r>
                        <a:rPr lang="ru-RU" sz="1000" b="1" dirty="0">
                          <a:solidFill>
                            <a:srgbClr val="000000"/>
                          </a:solidFill>
                          <a:latin typeface="Times New Roman" panose="02020603050405020304" pitchFamily="18" charset="0"/>
                          <a:cs typeface="Times New Roman" panose="02020603050405020304" pitchFamily="18" charset="0"/>
                        </a:rPr>
                        <a:t>Общегосударственные вопросы</a:t>
                      </a:r>
                      <a:endParaRPr sz="10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a:solidFill>
                            <a:srgbClr val="000000"/>
                          </a:solidFill>
                          <a:latin typeface="Times New Roman" panose="02020603050405020304" pitchFamily="18" charset="0"/>
                          <a:cs typeface="Times New Roman" panose="02020603050405020304" pitchFamily="18" charset="0"/>
                        </a:rPr>
                        <a:t>47 662</a:t>
                      </a:r>
                      <a:endParaRPr sz="90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a:solidFill>
                            <a:srgbClr val="000000"/>
                          </a:solidFill>
                          <a:latin typeface="Times New Roman" panose="02020603050405020304" pitchFamily="18" charset="0"/>
                          <a:cs typeface="Times New Roman" panose="02020603050405020304" pitchFamily="18" charset="0"/>
                        </a:rPr>
                        <a:t>61 303</a:t>
                      </a:r>
                      <a:endParaRPr sz="90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+ 13 641</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35623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Функционирование высшего должностного лица субъекта Российской Федерации и муниципального образования</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01</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02</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5 933</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7 276</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+ 1 343</a:t>
                      </a:r>
                      <a:endParaRPr sz="900" dirty="0">
                        <a:latin typeface="Times New Roman" panose="02020603050405020304" pitchFamily="18" charset="0"/>
                        <a:cs typeface="Times New Roman" panose="02020603050405020304" pitchFamily="18" charset="0"/>
                      </a:endParaRPr>
                    </a:p>
                  </a:txBody>
                  <a:tcPr/>
                </a:tc>
              </a:tr>
              <a:tr h="35623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04</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40 607</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49 276</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+ 8669</a:t>
                      </a:r>
                      <a:endParaRPr sz="900" dirty="0">
                        <a:latin typeface="Times New Roman" panose="02020603050405020304" pitchFamily="18" charset="0"/>
                        <a:cs typeface="Times New Roman" panose="02020603050405020304" pitchFamily="18" charset="0"/>
                      </a:endParaRPr>
                    </a:p>
                  </a:txBody>
                  <a:tcPr/>
                </a:tc>
              </a:tr>
              <a:tr h="35623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Обеспечение деятельности финансовых, налоговых и таможенных органов и органов финансового (финансово-бюджетного) надзора</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06</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124</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+ 124</a:t>
                      </a:r>
                      <a:endParaRPr sz="900" dirty="0">
                        <a:latin typeface="Times New Roman" panose="02020603050405020304" pitchFamily="18" charset="0"/>
                        <a:cs typeface="Times New Roman" panose="02020603050405020304" pitchFamily="18" charset="0"/>
                      </a:endParaRPr>
                    </a:p>
                  </a:txBody>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Резервные фонды</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a:t>
                      </a:r>
                      <a:endParaRPr sz="900" dirty="0">
                        <a:latin typeface="Times New Roman" panose="02020603050405020304" pitchFamily="18" charset="0"/>
                        <a:cs typeface="Times New Roman" panose="02020603050405020304" pitchFamily="18" charset="0"/>
                      </a:endParaRPr>
                    </a:p>
                  </a:txBody>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Другие общегосударственные вопросы</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13</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 1 122</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4 627</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+ 3 505</a:t>
                      </a:r>
                      <a:endParaRPr sz="900">
                        <a:latin typeface="Times New Roman" panose="02020603050405020304" pitchFamily="18" charset="0"/>
                        <a:cs typeface="Times New Roman" panose="02020603050405020304" pitchFamily="18" charset="0"/>
                      </a:endParaRPr>
                    </a:p>
                  </a:txBody>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Другие вопросы в области национальной безопасности и правоохранительной деятельности</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03</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14</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250</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+250</a:t>
                      </a:r>
                      <a:endParaRPr sz="900" dirty="0">
                        <a:latin typeface="Times New Roman" panose="02020603050405020304" pitchFamily="18" charset="0"/>
                        <a:cs typeface="Times New Roman" panose="02020603050405020304" pitchFamily="18" charset="0"/>
                      </a:endParaRPr>
                    </a:p>
                  </a:txBody>
                  <a:tcPr/>
                </a:tc>
              </a:tr>
              <a:tr h="199609">
                <a:tc>
                  <a:txBody>
                    <a:bodyPr/>
                    <a:lstStyle/>
                    <a:p>
                      <a:pPr>
                        <a:lnSpc>
                          <a:spcPct val="100000"/>
                        </a:lnSpc>
                      </a:pPr>
                      <a:r>
                        <a:rPr lang="ru-RU" sz="1000" b="1" dirty="0">
                          <a:solidFill>
                            <a:srgbClr val="000000"/>
                          </a:solidFill>
                          <a:latin typeface="Times New Roman" panose="02020603050405020304" pitchFamily="18" charset="0"/>
                          <a:cs typeface="Times New Roman" panose="02020603050405020304" pitchFamily="18" charset="0"/>
                        </a:rPr>
                        <a:t>Национальная экономика</a:t>
                      </a:r>
                      <a:endParaRPr sz="10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04</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155 309</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207 592</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+ 52 283</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Транспорт</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04</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08</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26 676</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31 616</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+ 4940</a:t>
                      </a:r>
                      <a:endParaRPr sz="900" dirty="0">
                        <a:latin typeface="Times New Roman" panose="02020603050405020304" pitchFamily="18" charset="0"/>
                        <a:cs typeface="Times New Roman" panose="02020603050405020304" pitchFamily="18" charset="0"/>
                      </a:endParaRPr>
                    </a:p>
                  </a:txBody>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Дорожное хозяйство (дорожные фонды)</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04</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09</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127 440</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175 976</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+48 536</a:t>
                      </a:r>
                      <a:endParaRPr sz="900">
                        <a:latin typeface="Times New Roman" panose="02020603050405020304" pitchFamily="18" charset="0"/>
                        <a:cs typeface="Times New Roman" panose="02020603050405020304" pitchFamily="18" charset="0"/>
                      </a:endParaRPr>
                    </a:p>
                  </a:txBody>
                  <a:tcPr/>
                </a:tc>
              </a:tr>
              <a:tr h="146641">
                <a:tc>
                  <a:txBody>
                    <a:bodyPr/>
                    <a:lstStyle/>
                    <a:p>
                      <a:pPr>
                        <a:lnSpc>
                          <a:spcPct val="100000"/>
                        </a:lnSpc>
                      </a:pPr>
                      <a:r>
                        <a:rPr lang="ru-RU" sz="1000" b="1" dirty="0">
                          <a:solidFill>
                            <a:srgbClr val="000000"/>
                          </a:solidFill>
                          <a:latin typeface="Times New Roman" panose="02020603050405020304" pitchFamily="18" charset="0"/>
                          <a:cs typeface="Times New Roman" panose="02020603050405020304" pitchFamily="18" charset="0"/>
                        </a:rPr>
                        <a:t>Жилищно-коммунальное хозяйство</a:t>
                      </a:r>
                      <a:endParaRPr sz="10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05</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188 553</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206 396</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+ 17 843</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Жилищное хозяйство </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05</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25 017</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63 450</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+ 38 433</a:t>
                      </a:r>
                      <a:endParaRPr sz="900">
                        <a:latin typeface="Times New Roman" panose="02020603050405020304" pitchFamily="18" charset="0"/>
                        <a:cs typeface="Times New Roman" panose="02020603050405020304" pitchFamily="18" charset="0"/>
                      </a:endParaRPr>
                    </a:p>
                  </a:txBody>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Коммунальное хозяйство</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05</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02</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14 530</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24 366</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+ 9836</a:t>
                      </a:r>
                      <a:endParaRPr sz="900">
                        <a:latin typeface="Times New Roman" panose="02020603050405020304" pitchFamily="18" charset="0"/>
                        <a:cs typeface="Times New Roman" panose="02020603050405020304" pitchFamily="18" charset="0"/>
                      </a:endParaRPr>
                    </a:p>
                  </a:txBody>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Благоустройство</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05</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03</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149 065</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118 580</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- 30485</a:t>
                      </a:r>
                      <a:endParaRPr sz="900">
                        <a:latin typeface="Times New Roman" panose="02020603050405020304" pitchFamily="18" charset="0"/>
                        <a:cs typeface="Times New Roman" panose="02020603050405020304" pitchFamily="18" charset="0"/>
                      </a:endParaRPr>
                    </a:p>
                  </a:txBody>
                  <a:tcPr/>
                </a:tc>
              </a:tr>
              <a:tr h="237493">
                <a:tc>
                  <a:txBody>
                    <a:bodyPr/>
                    <a:lstStyle/>
                    <a:p>
                      <a:pPr>
                        <a:lnSpc>
                          <a:spcPct val="100000"/>
                        </a:lnSpc>
                      </a:pPr>
                      <a:r>
                        <a:rPr lang="ru-RU" sz="1000" b="1" dirty="0">
                          <a:solidFill>
                            <a:srgbClr val="000000"/>
                          </a:solidFill>
                          <a:latin typeface="Times New Roman" panose="02020603050405020304" pitchFamily="18" charset="0"/>
                          <a:cs typeface="Times New Roman" panose="02020603050405020304" pitchFamily="18" charset="0"/>
                        </a:rPr>
                        <a:t>Образовани</a:t>
                      </a:r>
                      <a:r>
                        <a:rPr lang="ru-RU" sz="900" b="1" dirty="0">
                          <a:solidFill>
                            <a:srgbClr val="000000"/>
                          </a:solidFill>
                          <a:latin typeface="Times New Roman" panose="02020603050405020304" pitchFamily="18" charset="0"/>
                          <a:cs typeface="Times New Roman" panose="02020603050405020304" pitchFamily="18" charset="0"/>
                        </a:rPr>
                        <a:t>е</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07</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endParaRPr lang="ru-RU"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58</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61</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+ 3</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222649">
                <a:tc>
                  <a:txBody>
                    <a:bodyPr/>
                    <a:lstStyle/>
                    <a:p>
                      <a:pPr>
                        <a:lnSpc>
                          <a:spcPct val="100000"/>
                        </a:lnSpc>
                      </a:pPr>
                      <a:r>
                        <a:rPr lang="ru-RU" sz="900" dirty="0" smtClean="0">
                          <a:solidFill>
                            <a:srgbClr val="000000"/>
                          </a:solidFill>
                          <a:latin typeface="Times New Roman" panose="02020603050405020304" pitchFamily="18" charset="0"/>
                          <a:cs typeface="Times New Roman" panose="02020603050405020304" pitchFamily="18" charset="0"/>
                        </a:rPr>
                        <a:t>Молодежная </a:t>
                      </a:r>
                      <a:r>
                        <a:rPr lang="ru-RU" sz="900" dirty="0">
                          <a:solidFill>
                            <a:srgbClr val="000000"/>
                          </a:solidFill>
                          <a:latin typeface="Times New Roman" panose="02020603050405020304" pitchFamily="18" charset="0"/>
                          <a:cs typeface="Times New Roman" panose="02020603050405020304" pitchFamily="18" charset="0"/>
                        </a:rPr>
                        <a:t>политика и оздоровление детей</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07</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07</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58</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61</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+3</a:t>
                      </a:r>
                      <a:endParaRPr sz="900" dirty="0">
                        <a:latin typeface="Times New Roman" panose="02020603050405020304" pitchFamily="18" charset="0"/>
                        <a:cs typeface="Times New Roman" panose="02020603050405020304" pitchFamily="18" charset="0"/>
                      </a:endParaRPr>
                    </a:p>
                  </a:txBody>
                  <a:tcPr/>
                </a:tc>
              </a:tr>
              <a:tr h="237493">
                <a:tc>
                  <a:txBody>
                    <a:bodyPr/>
                    <a:lstStyle/>
                    <a:p>
                      <a:pPr>
                        <a:lnSpc>
                          <a:spcPct val="100000"/>
                        </a:lnSpc>
                      </a:pPr>
                      <a:r>
                        <a:rPr lang="ru-RU" sz="1000" b="1" dirty="0">
                          <a:solidFill>
                            <a:srgbClr val="000000"/>
                          </a:solidFill>
                          <a:latin typeface="Times New Roman" panose="02020603050405020304" pitchFamily="18" charset="0"/>
                          <a:cs typeface="Times New Roman" panose="02020603050405020304" pitchFamily="18" charset="0"/>
                        </a:rPr>
                        <a:t>Культура, кинематография</a:t>
                      </a:r>
                      <a:endParaRPr sz="10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08</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endParaRPr lang="ru-RU"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11 873</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15 976</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+ 4 103</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Культура</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08</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11 873</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15 976</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+ 4103</a:t>
                      </a:r>
                      <a:endParaRPr sz="900">
                        <a:latin typeface="Times New Roman" panose="02020603050405020304" pitchFamily="18" charset="0"/>
                        <a:cs typeface="Times New Roman" panose="02020603050405020304" pitchFamily="18" charset="0"/>
                      </a:endParaRPr>
                    </a:p>
                  </a:txBody>
                  <a:tcPr/>
                </a:tc>
              </a:tr>
              <a:tr h="237493">
                <a:tc>
                  <a:txBody>
                    <a:bodyPr/>
                    <a:lstStyle/>
                    <a:p>
                      <a:pPr>
                        <a:lnSpc>
                          <a:spcPct val="100000"/>
                        </a:lnSpc>
                      </a:pPr>
                      <a:r>
                        <a:rPr lang="ru-RU" sz="1000" b="1" dirty="0">
                          <a:solidFill>
                            <a:srgbClr val="000000"/>
                          </a:solidFill>
                          <a:latin typeface="Times New Roman" panose="02020603050405020304" pitchFamily="18" charset="0"/>
                          <a:cs typeface="Times New Roman" panose="02020603050405020304" pitchFamily="18" charset="0"/>
                        </a:rPr>
                        <a:t>Социальная политика</a:t>
                      </a:r>
                      <a:endParaRPr sz="10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10 </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endParaRPr lang="ru-RU"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8 180</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4 929</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-3 251</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Социальное обеспечение населения</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10</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03</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1 889</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45</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buFont typeface="StarSymbol"/>
                        <a:buChar char="-"/>
                      </a:pPr>
                      <a:r>
                        <a:rPr lang="ru-RU" sz="900">
                          <a:solidFill>
                            <a:srgbClr val="000000"/>
                          </a:solidFill>
                          <a:latin typeface="Times New Roman" panose="02020603050405020304" pitchFamily="18" charset="0"/>
                          <a:cs typeface="Times New Roman" panose="02020603050405020304" pitchFamily="18" charset="0"/>
                        </a:rPr>
                        <a:t>1844</a:t>
                      </a:r>
                      <a:endParaRPr sz="900">
                        <a:latin typeface="Times New Roman" panose="02020603050405020304" pitchFamily="18" charset="0"/>
                        <a:cs typeface="Times New Roman" panose="02020603050405020304" pitchFamily="18" charset="0"/>
                      </a:endParaRPr>
                    </a:p>
                  </a:txBody>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Другие вопросы в области социальной политики</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10 </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06</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6 291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4 884</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buFont typeface="StarSymbol"/>
                        <a:buChar char="-"/>
                      </a:pPr>
                      <a:r>
                        <a:rPr lang="ru-RU" sz="900">
                          <a:solidFill>
                            <a:srgbClr val="000000"/>
                          </a:solidFill>
                          <a:latin typeface="Times New Roman" panose="02020603050405020304" pitchFamily="18" charset="0"/>
                          <a:cs typeface="Times New Roman" panose="02020603050405020304" pitchFamily="18" charset="0"/>
                        </a:rPr>
                        <a:t>1407</a:t>
                      </a:r>
                      <a:endParaRPr sz="900">
                        <a:latin typeface="Times New Roman" panose="02020603050405020304" pitchFamily="18" charset="0"/>
                        <a:cs typeface="Times New Roman" panose="02020603050405020304" pitchFamily="18" charset="0"/>
                      </a:endParaRPr>
                    </a:p>
                  </a:txBody>
                  <a:tcPr/>
                </a:tc>
              </a:tr>
              <a:tr h="237493">
                <a:tc>
                  <a:txBody>
                    <a:bodyPr/>
                    <a:lstStyle/>
                    <a:p>
                      <a:pPr>
                        <a:lnSpc>
                          <a:spcPct val="100000"/>
                        </a:lnSpc>
                      </a:pPr>
                      <a:r>
                        <a:rPr lang="ru-RU" sz="1000" b="1" dirty="0">
                          <a:solidFill>
                            <a:srgbClr val="000000"/>
                          </a:solidFill>
                          <a:latin typeface="Times New Roman" panose="02020603050405020304" pitchFamily="18" charset="0"/>
                          <a:cs typeface="Times New Roman" panose="02020603050405020304" pitchFamily="18" charset="0"/>
                        </a:rPr>
                        <a:t>Физическая культура и спорт</a:t>
                      </a:r>
                      <a:endParaRPr sz="10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a:solidFill>
                            <a:srgbClr val="000000"/>
                          </a:solidFill>
                          <a:latin typeface="Times New Roman" panose="02020603050405020304" pitchFamily="18" charset="0"/>
                          <a:cs typeface="Times New Roman" panose="02020603050405020304" pitchFamily="18" charset="0"/>
                        </a:rPr>
                        <a:t>11</a:t>
                      </a:r>
                      <a:endParaRPr sz="90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endParaRPr lang="ru-RU"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17 939</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18 318</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00000"/>
                        </a:lnSpc>
                      </a:pPr>
                      <a:r>
                        <a:rPr lang="ru-RU" sz="900" b="1" dirty="0">
                          <a:solidFill>
                            <a:srgbClr val="000000"/>
                          </a:solidFill>
                          <a:latin typeface="Times New Roman" panose="02020603050405020304" pitchFamily="18" charset="0"/>
                          <a:cs typeface="Times New Roman" panose="02020603050405020304" pitchFamily="18" charset="0"/>
                        </a:rPr>
                        <a:t>+ 379</a:t>
                      </a:r>
                      <a:endParaRPr sz="9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222649">
                <a:tc>
                  <a:txBody>
                    <a:bodyPr/>
                    <a:lstStyle/>
                    <a:p>
                      <a:pPr>
                        <a:lnSpc>
                          <a:spcPct val="100000"/>
                        </a:lnSpc>
                      </a:pPr>
                      <a:r>
                        <a:rPr lang="ru-RU" sz="900" dirty="0">
                          <a:solidFill>
                            <a:srgbClr val="000000"/>
                          </a:solidFill>
                          <a:latin typeface="Times New Roman" panose="02020603050405020304" pitchFamily="18" charset="0"/>
                          <a:cs typeface="Times New Roman" panose="02020603050405020304" pitchFamily="18" charset="0"/>
                        </a:rPr>
                        <a:t>Физическая культура</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11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a:solidFill>
                            <a:srgbClr val="000000"/>
                          </a:solidFill>
                          <a:latin typeface="Times New Roman" panose="02020603050405020304" pitchFamily="18" charset="0"/>
                          <a:cs typeface="Times New Roman" panose="02020603050405020304" pitchFamily="18" charset="0"/>
                        </a:rPr>
                        <a:t>01</a:t>
                      </a:r>
                      <a:endParaRPr sz="90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17 939</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18 318</a:t>
                      </a:r>
                      <a:endParaRPr sz="9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900" dirty="0">
                          <a:solidFill>
                            <a:srgbClr val="000000"/>
                          </a:solidFill>
                          <a:latin typeface="Times New Roman" panose="02020603050405020304" pitchFamily="18" charset="0"/>
                          <a:cs typeface="Times New Roman" panose="02020603050405020304" pitchFamily="18" charset="0"/>
                        </a:rPr>
                        <a:t>+ 379</a:t>
                      </a:r>
                      <a:endParaRPr sz="900" dirty="0">
                        <a:latin typeface="Times New Roman" panose="02020603050405020304" pitchFamily="18" charset="0"/>
                        <a:cs typeface="Times New Roman" panose="02020603050405020304" pitchFamily="18" charset="0"/>
                      </a:endParaRPr>
                    </a:p>
                  </a:txBody>
                  <a:tcPr/>
                </a:tc>
              </a:tr>
              <a:tr h="196364">
                <a:tc>
                  <a:txBody>
                    <a:bodyPr/>
                    <a:lstStyle/>
                    <a:p>
                      <a:pPr algn="r">
                        <a:lnSpc>
                          <a:spcPct val="100000"/>
                        </a:lnSpc>
                      </a:pPr>
                      <a:r>
                        <a:rPr lang="ru-RU" sz="900" b="1" dirty="0">
                          <a:solidFill>
                            <a:srgbClr val="000000"/>
                          </a:solidFill>
                          <a:latin typeface="Times New Roman"/>
                        </a:rPr>
                        <a:t>ВСЕГО</a:t>
                      </a:r>
                      <a:endParaRPr dirty="0"/>
                    </a:p>
                  </a:txBody>
                  <a:tcPr>
                    <a:solidFill>
                      <a:schemeClr val="tx2">
                        <a:lumMod val="40000"/>
                        <a:lumOff val="60000"/>
                      </a:schemeClr>
                    </a:solidFill>
                  </a:tcPr>
                </a:tc>
                <a:tc>
                  <a:txBody>
                    <a:bodyPr/>
                    <a:lstStyle/>
                    <a:p>
                      <a:pPr algn="ctr">
                        <a:lnSpc>
                          <a:spcPct val="100000"/>
                        </a:lnSpc>
                      </a:pPr>
                      <a:endParaRPr sz="800" dirty="0"/>
                    </a:p>
                  </a:txBody>
                  <a:tcPr>
                    <a:solidFill>
                      <a:schemeClr val="tx2">
                        <a:lumMod val="40000"/>
                        <a:lumOff val="60000"/>
                      </a:schemeClr>
                    </a:solidFill>
                  </a:tcPr>
                </a:tc>
                <a:tc>
                  <a:txBody>
                    <a:bodyPr/>
                    <a:lstStyle/>
                    <a:p>
                      <a:pPr algn="ctr">
                        <a:lnSpc>
                          <a:spcPct val="100000"/>
                        </a:lnSpc>
                      </a:pPr>
                      <a:endParaRPr sz="800" b="1" dirty="0">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c>
                  <a:txBody>
                    <a:bodyPr/>
                    <a:lstStyle/>
                    <a:p>
                      <a:pPr algn="ctr">
                        <a:lnSpc>
                          <a:spcPct val="100000"/>
                        </a:lnSpc>
                      </a:pPr>
                      <a:r>
                        <a:rPr lang="ru-RU" sz="1000" b="1" dirty="0" smtClean="0">
                          <a:latin typeface="Times New Roman" panose="02020603050405020304" pitchFamily="18" charset="0"/>
                          <a:cs typeface="Times New Roman" panose="02020603050405020304" pitchFamily="18" charset="0"/>
                        </a:rPr>
                        <a:t>429 574</a:t>
                      </a:r>
                      <a:endParaRPr sz="1000" b="1" dirty="0">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c>
                  <a:txBody>
                    <a:bodyPr/>
                    <a:lstStyle/>
                    <a:p>
                      <a:r>
                        <a:rPr lang="ru-RU" sz="1000" b="1" dirty="0" smtClean="0">
                          <a:latin typeface="Times New Roman" panose="02020603050405020304" pitchFamily="18" charset="0"/>
                          <a:cs typeface="Times New Roman" panose="02020603050405020304" pitchFamily="18" charset="0"/>
                        </a:rPr>
                        <a:t>514 825</a:t>
                      </a:r>
                      <a:endParaRPr lang="ru-RU" sz="1000" b="1" dirty="0">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c>
                  <a:txBody>
                    <a:bodyPr/>
                    <a:lstStyle/>
                    <a:p>
                      <a:r>
                        <a:rPr lang="ru-RU" sz="1000" b="1" dirty="0" smtClean="0">
                          <a:latin typeface="Times New Roman" panose="02020603050405020304" pitchFamily="18" charset="0"/>
                          <a:cs typeface="Times New Roman" panose="02020603050405020304" pitchFamily="18" charset="0"/>
                        </a:rPr>
                        <a:t>+ 85 251</a:t>
                      </a:r>
                      <a:endParaRPr lang="ru-RU" sz="1000" b="1" dirty="0">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r>
            </a:tbl>
          </a:graphicData>
        </a:graphic>
      </p:graphicFrame>
      <p:sp>
        <p:nvSpPr>
          <p:cNvPr id="237" name="CustomShape 3"/>
          <p:cNvSpPr/>
          <p:nvPr/>
        </p:nvSpPr>
        <p:spPr>
          <a:xfrm rot="10800000" flipV="1">
            <a:off x="7502400" y="223920"/>
            <a:ext cx="1487520" cy="251280"/>
          </a:xfrm>
          <a:prstGeom prst="rect">
            <a:avLst/>
          </a:prstGeom>
          <a:noFill/>
          <a:ln>
            <a:noFill/>
          </a:ln>
        </p:spPr>
        <p:txBody>
          <a:bodyPr wrap="none" lIns="0" tIns="0" rIns="0" bIns="0" anchor="ctr"/>
          <a:lstStyle/>
          <a:p>
            <a:pPr algn="r">
              <a:lnSpc>
                <a:spcPct val="100000"/>
              </a:lnSpc>
            </a:pPr>
            <a:r>
              <a:rPr lang="ru-RU" sz="1500" b="1" dirty="0">
                <a:solidFill>
                  <a:srgbClr val="000000"/>
                </a:solidFill>
                <a:latin typeface="Times New Roman"/>
                <a:ea typeface="DejaVu Sans"/>
              </a:rPr>
              <a:t>Тыс.руб.</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dashHorz">
          <a:fgClr>
            <a:schemeClr val="bg2"/>
          </a:fgClr>
          <a:bgClr>
            <a:schemeClr val="bg1"/>
          </a:bgClr>
        </a:pattFill>
        <a:effectLst/>
      </p:bgPr>
    </p:bg>
    <p:spTree>
      <p:nvGrpSpPr>
        <p:cNvPr id="1" name=""/>
        <p:cNvGrpSpPr/>
        <p:nvPr/>
      </p:nvGrpSpPr>
      <p:grpSpPr>
        <a:xfrm>
          <a:off x="0" y="0"/>
          <a:ext cx="0" cy="0"/>
          <a:chOff x="0" y="0"/>
          <a:chExt cx="0" cy="0"/>
        </a:xfrm>
      </p:grpSpPr>
      <p:sp>
        <p:nvSpPr>
          <p:cNvPr id="238" name="CustomShape 1"/>
          <p:cNvSpPr/>
          <p:nvPr/>
        </p:nvSpPr>
        <p:spPr>
          <a:xfrm>
            <a:off x="179512" y="102960"/>
            <a:ext cx="8856984" cy="877768"/>
          </a:xfrm>
          <a:prstGeom prst="rect">
            <a:avLst/>
          </a:prstGeom>
          <a:gradFill>
            <a:gsLst>
              <a:gs pos="0">
                <a:srgbClr val="5E9EFF"/>
              </a:gs>
              <a:gs pos="0">
                <a:srgbClr val="85C2FF"/>
              </a:gs>
              <a:gs pos="0">
                <a:srgbClr val="C4D6EB"/>
              </a:gs>
              <a:gs pos="47000">
                <a:srgbClr val="FFEBFA"/>
              </a:gs>
            </a:gsLst>
            <a:lin ang="2700000" scaled="0"/>
          </a:gradFill>
          <a:ln>
            <a:solidFill>
              <a:schemeClr val="accent1">
                <a:shade val="50000"/>
              </a:schemeClr>
            </a:solidFill>
          </a:ln>
        </p:spPr>
        <p:txBody>
          <a:bodyPr lIns="90000" tIns="45000" rIns="90000" bIns="45000"/>
          <a:lstStyle/>
          <a:p>
            <a:pPr algn="ctr">
              <a:lnSpc>
                <a:spcPct val="100000"/>
              </a:lnSpc>
            </a:pPr>
            <a:r>
              <a:rPr lang="ru-RU" sz="1600" b="1" dirty="0">
                <a:solidFill>
                  <a:srgbClr val="1F497D"/>
                </a:solidFill>
                <a:latin typeface="Times New Roman"/>
                <a:ea typeface="DejaVu Sans"/>
              </a:rPr>
              <a:t>Исполнение бюджета муниципального образования за 2014 год в разрезе муниципальных программ </a:t>
            </a:r>
            <a:r>
              <a:rPr lang="ru-RU" sz="1600" b="1" dirty="0" smtClean="0">
                <a:solidFill>
                  <a:srgbClr val="1F497D"/>
                </a:solidFill>
                <a:latin typeface="Times New Roman"/>
                <a:ea typeface="DejaVu Sans"/>
              </a:rPr>
              <a:t>и непрограммных направлений муниципального </a:t>
            </a:r>
            <a:r>
              <a:rPr lang="ru-RU" sz="1600" b="1" dirty="0">
                <a:solidFill>
                  <a:srgbClr val="1F497D"/>
                </a:solidFill>
                <a:latin typeface="Times New Roman"/>
                <a:ea typeface="DejaVu Sans"/>
              </a:rPr>
              <a:t>образования поселок Тазовский</a:t>
            </a:r>
            <a:endParaRPr dirty="0"/>
          </a:p>
        </p:txBody>
      </p:sp>
      <p:graphicFrame>
        <p:nvGraphicFramePr>
          <p:cNvPr id="239" name="Table 2"/>
          <p:cNvGraphicFramePr/>
          <p:nvPr>
            <p:extLst>
              <p:ext uri="{D42A27DB-BD31-4B8C-83A1-F6EECF244321}">
                <p14:modId xmlns:p14="http://schemas.microsoft.com/office/powerpoint/2010/main" val="997575304"/>
              </p:ext>
            </p:extLst>
          </p:nvPr>
        </p:nvGraphicFramePr>
        <p:xfrm>
          <a:off x="181080" y="1124744"/>
          <a:ext cx="8855416" cy="5120640"/>
        </p:xfrm>
        <a:graphic>
          <a:graphicData uri="http://schemas.openxmlformats.org/drawingml/2006/table">
            <a:tbl>
              <a:tblPr/>
              <a:tblGrid>
                <a:gridCol w="5511056"/>
                <a:gridCol w="1120280"/>
                <a:gridCol w="1156338"/>
                <a:gridCol w="1067742"/>
              </a:tblGrid>
              <a:tr h="494280">
                <a:tc>
                  <a:txBody>
                    <a:bodyPr/>
                    <a:lstStyle/>
                    <a:p>
                      <a:pPr algn="ctr">
                        <a:lnSpc>
                          <a:spcPct val="100000"/>
                        </a:lnSpc>
                      </a:pPr>
                      <a:r>
                        <a:rPr lang="ru-RU" sz="1400" b="0" dirty="0">
                          <a:latin typeface="Times New Roman" panose="02020603050405020304" pitchFamily="18" charset="0"/>
                          <a:cs typeface="Times New Roman" panose="02020603050405020304" pitchFamily="18" charset="0"/>
                        </a:rPr>
                        <a:t>Наименование муниципальных программ</a:t>
                      </a:r>
                      <a:endParaRPr sz="1400" b="0" dirty="0">
                        <a:latin typeface="Times New Roman" panose="02020603050405020304" pitchFamily="18" charset="0"/>
                        <a:cs typeface="Times New Roman" panose="02020603050405020304" pitchFamily="18" charset="0"/>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b="0" dirty="0" smtClean="0">
                          <a:latin typeface="Times New Roman" panose="02020603050405020304" pitchFamily="18" charset="0"/>
                          <a:cs typeface="Times New Roman" panose="02020603050405020304" pitchFamily="18" charset="0"/>
                        </a:rPr>
                        <a:t>Уточненный план</a:t>
                      </a:r>
                      <a:endParaRPr lang="ru-RU" sz="1400" b="0" dirty="0">
                        <a:latin typeface="Times New Roman" panose="02020603050405020304" pitchFamily="18" charset="0"/>
                        <a:cs typeface="Times New Roman" panose="02020603050405020304" pitchFamily="18" charset="0"/>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b="0" dirty="0" smtClean="0">
                          <a:latin typeface="Times New Roman" panose="02020603050405020304" pitchFamily="18" charset="0"/>
                          <a:cs typeface="Times New Roman" panose="02020603050405020304" pitchFamily="18" charset="0"/>
                        </a:rPr>
                        <a:t>Сумма, тыс. рублей</a:t>
                      </a:r>
                    </a:p>
                    <a:p>
                      <a:endParaRPr lang="ru-RU" sz="1400" b="0" dirty="0">
                        <a:latin typeface="Times New Roman" panose="02020603050405020304" pitchFamily="18" charset="0"/>
                        <a:cs typeface="Times New Roman" panose="02020603050405020304" pitchFamily="18" charset="0"/>
                      </a:endParaRPr>
                    </a:p>
                  </a:txBody>
                  <a:tcPr>
                    <a:gradFill>
                      <a:gsLst>
                        <a:gs pos="0">
                          <a:srgbClr val="5E9EFF"/>
                        </a:gs>
                        <a:gs pos="0">
                          <a:srgbClr val="C4D6EB"/>
                        </a:gs>
                        <a:gs pos="9000">
                          <a:srgbClr val="FFEBFA"/>
                        </a:gs>
                      </a:gsLst>
                      <a:lin ang="2700000" scaled="0"/>
                    </a:gra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400" b="0" dirty="0" smtClean="0">
                          <a:latin typeface="Times New Roman" panose="02020603050405020304" pitchFamily="18" charset="0"/>
                          <a:cs typeface="Times New Roman" panose="02020603050405020304" pitchFamily="18" charset="0"/>
                        </a:rPr>
                        <a:t>% исполнения</a:t>
                      </a:r>
                    </a:p>
                    <a:p>
                      <a:endParaRPr lang="ru-RU" sz="1400" b="0" dirty="0">
                        <a:latin typeface="Times New Roman" panose="02020603050405020304" pitchFamily="18" charset="0"/>
                        <a:cs typeface="Times New Roman" panose="02020603050405020304" pitchFamily="18" charset="0"/>
                      </a:endParaRPr>
                    </a:p>
                  </a:txBody>
                  <a:tcPr>
                    <a:gradFill>
                      <a:gsLst>
                        <a:gs pos="0">
                          <a:srgbClr val="5E9EFF"/>
                        </a:gs>
                        <a:gs pos="0">
                          <a:srgbClr val="C4D6EB"/>
                        </a:gs>
                        <a:gs pos="9000">
                          <a:srgbClr val="FFEBFA"/>
                        </a:gs>
                      </a:gsLst>
                      <a:lin ang="2700000" scaled="0"/>
                    </a:gradFill>
                  </a:tcPr>
                </a:tc>
              </a:tr>
              <a:tr h="395592">
                <a:tc>
                  <a:txBody>
                    <a:bodyPr/>
                    <a:lstStyle/>
                    <a:p>
                      <a:pPr algn="ctr">
                        <a:lnSpc>
                          <a:spcPct val="100000"/>
                        </a:lnSpc>
                      </a:pPr>
                      <a:r>
                        <a:rPr lang="ru-RU" sz="1400" dirty="0">
                          <a:latin typeface="Times New Roman"/>
                        </a:rPr>
                        <a:t>«Муниципальная программа «Комплексное развитие муниципального образования поселок Тазовский на 2014-2016 годы»</a:t>
                      </a:r>
                      <a:endParaRPr dirty="0"/>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66 686</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65 889</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98,8 %</a:t>
                      </a:r>
                      <a:endParaRPr/>
                    </a:p>
                  </a:txBody>
                  <a:tcPr>
                    <a:gradFill>
                      <a:gsLst>
                        <a:gs pos="0">
                          <a:srgbClr val="5E9EFF"/>
                        </a:gs>
                        <a:gs pos="0">
                          <a:srgbClr val="C4D6EB"/>
                        </a:gs>
                        <a:gs pos="9000">
                          <a:srgbClr val="FFEBFA"/>
                        </a:gs>
                      </a:gsLst>
                      <a:lin ang="2700000" scaled="0"/>
                    </a:gradFill>
                  </a:tcPr>
                </a:tc>
              </a:tr>
              <a:tr h="695520">
                <a:tc>
                  <a:txBody>
                    <a:bodyPr/>
                    <a:lstStyle/>
                    <a:p>
                      <a:pPr algn="ctr">
                        <a:lnSpc>
                          <a:spcPct val="100000"/>
                        </a:lnSpc>
                      </a:pPr>
                      <a:r>
                        <a:rPr lang="ru-RU" sz="1400" dirty="0">
                          <a:latin typeface="Times New Roman"/>
                        </a:rPr>
                        <a:t>Муниципальная программа «Основные направления развития культуры, физической культуры и спорта, повышение эффективности реализации молодежной политики»</a:t>
                      </a:r>
                      <a:endParaRPr dirty="0"/>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34 400</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34 400</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100 %</a:t>
                      </a:r>
                      <a:endParaRPr/>
                    </a:p>
                  </a:txBody>
                  <a:tcPr>
                    <a:gradFill>
                      <a:gsLst>
                        <a:gs pos="0">
                          <a:srgbClr val="5E9EFF"/>
                        </a:gs>
                        <a:gs pos="0">
                          <a:srgbClr val="C4D6EB"/>
                        </a:gs>
                        <a:gs pos="9000">
                          <a:srgbClr val="FFEBFA"/>
                        </a:gs>
                      </a:gsLst>
                      <a:lin ang="2700000" scaled="0"/>
                    </a:gradFill>
                  </a:tcPr>
                </a:tc>
              </a:tr>
              <a:tr h="494280">
                <a:tc>
                  <a:txBody>
                    <a:bodyPr/>
                    <a:lstStyle/>
                    <a:p>
                      <a:pPr algn="ctr">
                        <a:lnSpc>
                          <a:spcPct val="100000"/>
                        </a:lnSpc>
                      </a:pPr>
                      <a:r>
                        <a:rPr lang="ru-RU" sz="1400">
                          <a:latin typeface="Times New Roman"/>
                        </a:rPr>
                        <a:t>Муниципальная программа «Повышение комфортности и безопасности населения поселка Тазовский на 2014-2016 годы»</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209 738</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207 842</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99,1 %</a:t>
                      </a:r>
                      <a:endParaRPr/>
                    </a:p>
                  </a:txBody>
                  <a:tcPr>
                    <a:gradFill>
                      <a:gsLst>
                        <a:gs pos="0">
                          <a:srgbClr val="5E9EFF"/>
                        </a:gs>
                        <a:gs pos="0">
                          <a:srgbClr val="C4D6EB"/>
                        </a:gs>
                        <a:gs pos="9000">
                          <a:srgbClr val="FFEBFA"/>
                        </a:gs>
                      </a:gsLst>
                      <a:lin ang="2700000" scaled="0"/>
                    </a:gradFill>
                  </a:tcPr>
                </a:tc>
              </a:tr>
              <a:tr h="1299240">
                <a:tc>
                  <a:txBody>
                    <a:bodyPr/>
                    <a:lstStyle/>
                    <a:p>
                      <a:pPr algn="ctr">
                        <a:lnSpc>
                          <a:spcPct val="100000"/>
                        </a:lnSpc>
                      </a:pPr>
                      <a:r>
                        <a:rPr lang="ru-RU" sz="1400">
                          <a:latin typeface="Times New Roman"/>
                        </a:rPr>
                        <a:t>Муниципальная программа  «Проведение капитального ремонта муниципального жилищного фонда, повышение уровня благоустройства муниципального жилищного фонда, проведение капитального ремонта многоквартирных домов, повышение уровня благоустройства многоквартирных домов, расположенных на территории муниципального образования поселок Тазовский»</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42 375</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42 254</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99,7 %</a:t>
                      </a:r>
                      <a:endParaRPr/>
                    </a:p>
                  </a:txBody>
                  <a:tcPr>
                    <a:gradFill>
                      <a:gsLst>
                        <a:gs pos="0">
                          <a:srgbClr val="5E9EFF"/>
                        </a:gs>
                        <a:gs pos="0">
                          <a:srgbClr val="C4D6EB"/>
                        </a:gs>
                        <a:gs pos="9000">
                          <a:srgbClr val="FFEBFA"/>
                        </a:gs>
                      </a:gsLst>
                      <a:lin ang="2700000" scaled="0"/>
                    </a:gradFill>
                  </a:tcPr>
                </a:tc>
              </a:tr>
              <a:tr h="695520">
                <a:tc>
                  <a:txBody>
                    <a:bodyPr/>
                    <a:lstStyle/>
                    <a:p>
                      <a:pPr algn="ctr">
                        <a:lnSpc>
                          <a:spcPct val="100000"/>
                        </a:lnSpc>
                      </a:pPr>
                      <a:r>
                        <a:rPr lang="ru-RU" sz="1400">
                          <a:latin typeface="Times New Roman"/>
                        </a:rPr>
                        <a:t>Муниципальная программа "Обеспечение качественными услугами жилищно-коммунального хозяйства населения муниципального образования поселок Тазовский на 2014-2016 годы"</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dirty="0">
                          <a:latin typeface="Times New Roman"/>
                        </a:rPr>
                        <a:t>169 619</a:t>
                      </a:r>
                      <a:endParaRPr dirty="0"/>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164 142</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96,8 %</a:t>
                      </a:r>
                      <a:endParaRPr/>
                    </a:p>
                  </a:txBody>
                  <a:tcPr>
                    <a:gradFill>
                      <a:gsLst>
                        <a:gs pos="0">
                          <a:srgbClr val="5E9EFF"/>
                        </a:gs>
                        <a:gs pos="0">
                          <a:srgbClr val="C4D6EB"/>
                        </a:gs>
                        <a:gs pos="9000">
                          <a:srgbClr val="FFEBFA"/>
                        </a:gs>
                      </a:gsLst>
                      <a:lin ang="2700000" scaled="0"/>
                    </a:gradFill>
                  </a:tcPr>
                </a:tc>
              </a:tr>
              <a:tr h="293040">
                <a:tc>
                  <a:txBody>
                    <a:bodyPr/>
                    <a:lstStyle/>
                    <a:p>
                      <a:pPr algn="ctr">
                        <a:lnSpc>
                          <a:spcPct val="100000"/>
                        </a:lnSpc>
                      </a:pPr>
                      <a:r>
                        <a:rPr lang="ru-RU" sz="1400">
                          <a:latin typeface="Times New Roman"/>
                        </a:rPr>
                        <a:t>Непрограммная часть</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609</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a:latin typeface="Times New Roman"/>
                        </a:rPr>
                        <a:t>298</a:t>
                      </a:r>
                      <a:endParaRPr/>
                    </a:p>
                  </a:txBody>
                  <a:tcPr>
                    <a:gradFill>
                      <a:gsLst>
                        <a:gs pos="0">
                          <a:srgbClr val="5E9EFF"/>
                        </a:gs>
                        <a:gs pos="0">
                          <a:srgbClr val="C4D6EB"/>
                        </a:gs>
                        <a:gs pos="9000">
                          <a:srgbClr val="FFEBFA"/>
                        </a:gs>
                      </a:gsLst>
                      <a:lin ang="2700000" scaled="0"/>
                    </a:gradFill>
                  </a:tcPr>
                </a:tc>
                <a:tc>
                  <a:txBody>
                    <a:bodyPr/>
                    <a:lstStyle/>
                    <a:p>
                      <a:pPr algn="ctr">
                        <a:lnSpc>
                          <a:spcPct val="100000"/>
                        </a:lnSpc>
                      </a:pPr>
                      <a:r>
                        <a:rPr lang="ru-RU" sz="1400" dirty="0">
                          <a:latin typeface="Times New Roman"/>
                        </a:rPr>
                        <a:t>48,9 %</a:t>
                      </a:r>
                      <a:endParaRPr dirty="0"/>
                    </a:p>
                  </a:txBody>
                  <a:tcPr>
                    <a:gradFill>
                      <a:gsLst>
                        <a:gs pos="0">
                          <a:srgbClr val="5E9EFF"/>
                        </a:gs>
                        <a:gs pos="0">
                          <a:srgbClr val="C4D6EB"/>
                        </a:gs>
                        <a:gs pos="9000">
                          <a:srgbClr val="FFEBFA"/>
                        </a:gs>
                      </a:gsLst>
                      <a:lin ang="2700000" scaled="0"/>
                    </a:gra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41" name="CustomShape 1"/>
          <p:cNvSpPr/>
          <p:nvPr/>
        </p:nvSpPr>
        <p:spPr>
          <a:xfrm>
            <a:off x="755640" y="188640"/>
            <a:ext cx="7770960" cy="646560"/>
          </a:xfrm>
          <a:prstGeom prst="rect">
            <a:avLst/>
          </a:prstGeom>
          <a:noFill/>
          <a:ln>
            <a:noFill/>
          </a:ln>
        </p:spPr>
        <p:txBody>
          <a:bodyPr lIns="0" tIns="0" rIns="0" bIns="0" anchor="ctr"/>
          <a:lstStyle/>
          <a:p>
            <a:pPr algn="ctr">
              <a:lnSpc>
                <a:spcPct val="100000"/>
              </a:lnSpc>
            </a:pPr>
            <a:r>
              <a:rPr lang="ru-RU" sz="1600" b="1">
                <a:solidFill>
                  <a:srgbClr val="215968"/>
                </a:solidFill>
                <a:latin typeface="Times New Roman"/>
              </a:rPr>
              <a:t>Муниципальная программа </a:t>
            </a:r>
            <a:endParaRPr/>
          </a:p>
          <a:p>
            <a:pPr algn="ctr">
              <a:lnSpc>
                <a:spcPct val="100000"/>
              </a:lnSpc>
            </a:pPr>
            <a:r>
              <a:rPr lang="ru-RU" sz="1600">
                <a:solidFill>
                  <a:srgbClr val="8B8B8B"/>
                </a:solidFill>
                <a:latin typeface="Times New Roman"/>
              </a:rPr>
              <a:t>«Комплексное развитие муниципального образования</a:t>
            </a:r>
            <a:endParaRPr/>
          </a:p>
          <a:p>
            <a:pPr algn="ctr">
              <a:lnSpc>
                <a:spcPct val="100000"/>
              </a:lnSpc>
            </a:pPr>
            <a:r>
              <a:rPr lang="ru-RU" sz="1600">
                <a:solidFill>
                  <a:srgbClr val="8B8B8B"/>
                </a:solidFill>
                <a:latin typeface="Times New Roman"/>
              </a:rPr>
              <a:t> поселок Тазовский на 2014-2016 годы»</a:t>
            </a:r>
            <a:endParaRPr/>
          </a:p>
        </p:txBody>
      </p:sp>
      <p:sp>
        <p:nvSpPr>
          <p:cNvPr id="242" name="CustomShape 2"/>
          <p:cNvSpPr/>
          <p:nvPr/>
        </p:nvSpPr>
        <p:spPr>
          <a:xfrm>
            <a:off x="634680" y="908640"/>
            <a:ext cx="7991280" cy="7311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400" b="1">
                <a:solidFill>
                  <a:srgbClr val="0D0D0D"/>
                </a:solidFill>
                <a:latin typeface="Times New Roman"/>
                <a:ea typeface="DejaVu Sans"/>
              </a:rPr>
              <a:t>Ответственный исполнитель:</a:t>
            </a:r>
            <a:endParaRPr/>
          </a:p>
          <a:p>
            <a:pPr algn="ctr">
              <a:lnSpc>
                <a:spcPct val="100000"/>
              </a:lnSpc>
            </a:pPr>
            <a:r>
              <a:rPr lang="ru-RU" sz="1400" b="1">
                <a:solidFill>
                  <a:srgbClr val="0D0D0D"/>
                </a:solidFill>
                <a:latin typeface="Times New Roman"/>
                <a:ea typeface="DejaVu Sans"/>
              </a:rPr>
              <a:t>Администрация поселка Тазовский</a:t>
            </a:r>
            <a:endParaRPr/>
          </a:p>
        </p:txBody>
      </p:sp>
      <p:sp>
        <p:nvSpPr>
          <p:cNvPr id="243" name="CustomShape 3"/>
          <p:cNvSpPr/>
          <p:nvPr/>
        </p:nvSpPr>
        <p:spPr>
          <a:xfrm>
            <a:off x="467640" y="1772640"/>
            <a:ext cx="8423640" cy="455760"/>
          </a:xfrm>
          <a:prstGeom prst="roundRect">
            <a:avLst>
              <a:gd name="adj" fmla="val 16667"/>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FFFFFF"/>
                </a:solidFill>
                <a:latin typeface="Times New Roman"/>
                <a:ea typeface="DejaVu Sans"/>
              </a:rPr>
              <a:t>Цель муниципальной программы</a:t>
            </a:r>
            <a:endParaRPr/>
          </a:p>
        </p:txBody>
      </p:sp>
      <p:sp>
        <p:nvSpPr>
          <p:cNvPr id="244" name="CustomShape 4"/>
          <p:cNvSpPr/>
          <p:nvPr/>
        </p:nvSpPr>
        <p:spPr>
          <a:xfrm>
            <a:off x="899640" y="2229840"/>
            <a:ext cx="7703280" cy="62136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nchor="ctr"/>
          <a:lstStyle/>
          <a:p>
            <a:pPr algn="ctr">
              <a:lnSpc>
                <a:spcPct val="100000"/>
              </a:lnSpc>
            </a:pPr>
            <a:r>
              <a:rPr lang="ru-RU" sz="1600">
                <a:solidFill>
                  <a:srgbClr val="000000"/>
                </a:solidFill>
                <a:latin typeface="Times New Roman"/>
                <a:ea typeface="DejaVu Sans"/>
              </a:rPr>
              <a:t>Совершенствование деятельности органов местного самоуправления муниципального образования поселок Тазовский </a:t>
            </a:r>
            <a:endParaRPr/>
          </a:p>
        </p:txBody>
      </p:sp>
      <p:sp>
        <p:nvSpPr>
          <p:cNvPr id="245" name="CustomShape 5"/>
          <p:cNvSpPr/>
          <p:nvPr/>
        </p:nvSpPr>
        <p:spPr>
          <a:xfrm>
            <a:off x="2897640" y="3018600"/>
            <a:ext cx="3202920" cy="830520"/>
          </a:xfrm>
          <a:prstGeom prst="roundRect">
            <a:avLst>
              <a:gd name="adj" fmla="val 16667"/>
            </a:avLst>
          </a:prstGeom>
          <a:gradFill>
            <a:gsLst>
              <a:gs pos="0">
                <a:srgbClr val="34B3D5"/>
              </a:gs>
              <a:gs pos="50000">
                <a:srgbClr val="2988A1"/>
              </a:gs>
              <a:gs pos="100000">
                <a:srgbClr val="34B3D5"/>
              </a:gs>
            </a:gsLst>
            <a:lin ang="16200000"/>
          </a:gradFill>
          <a:ln>
            <a:noFill/>
          </a:ln>
        </p:spPr>
        <p:txBody>
          <a:bodyPr lIns="90000" tIns="45000" rIns="90000" bIns="45000" anchor="ctr"/>
          <a:lstStyle/>
          <a:p>
            <a:pPr algn="ctr">
              <a:lnSpc>
                <a:spcPct val="100000"/>
              </a:lnSpc>
            </a:pPr>
            <a:r>
              <a:rPr lang="ru-RU">
                <a:solidFill>
                  <a:srgbClr val="FFFFFF"/>
                </a:solidFill>
                <a:latin typeface="Times New Roman"/>
                <a:ea typeface="DejaVu Sans"/>
              </a:rPr>
              <a:t>Подпрограммы </a:t>
            </a:r>
            <a:endParaRPr/>
          </a:p>
        </p:txBody>
      </p:sp>
      <p:sp>
        <p:nvSpPr>
          <p:cNvPr id="246" name="Line 6"/>
          <p:cNvSpPr/>
          <p:nvPr/>
        </p:nvSpPr>
        <p:spPr>
          <a:xfrm>
            <a:off x="4499640" y="2852640"/>
            <a:ext cx="0" cy="165960"/>
          </a:xfrm>
          <a:prstGeom prst="line">
            <a:avLst/>
          </a:prstGeom>
          <a:ln w="9360">
            <a:solidFill>
              <a:srgbClr val="4A7EBB"/>
            </a:solidFill>
            <a:round/>
          </a:ln>
        </p:spPr>
      </p:sp>
      <p:sp>
        <p:nvSpPr>
          <p:cNvPr id="247" name="Line 7"/>
          <p:cNvSpPr/>
          <p:nvPr/>
        </p:nvSpPr>
        <p:spPr>
          <a:xfrm>
            <a:off x="4499640" y="1641240"/>
            <a:ext cx="0" cy="131400"/>
          </a:xfrm>
          <a:prstGeom prst="line">
            <a:avLst/>
          </a:prstGeom>
          <a:ln w="9360">
            <a:solidFill>
              <a:srgbClr val="4A7EBB"/>
            </a:solidFill>
            <a:round/>
          </a:ln>
        </p:spPr>
      </p:sp>
      <p:sp>
        <p:nvSpPr>
          <p:cNvPr id="248" name="CustomShape 8"/>
          <p:cNvSpPr/>
          <p:nvPr/>
        </p:nvSpPr>
        <p:spPr>
          <a:xfrm>
            <a:off x="179640" y="4293000"/>
            <a:ext cx="1726920" cy="1438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i="1">
                <a:solidFill>
                  <a:srgbClr val="000000"/>
                </a:solidFill>
                <a:latin typeface="Times New Roman"/>
                <a:ea typeface="DejaVu Sans"/>
              </a:rPr>
              <a:t>Совершенствование и развитие муниципальной службы в муниципальном образовании поселок Тазовский</a:t>
            </a:r>
            <a:endParaRPr/>
          </a:p>
        </p:txBody>
      </p:sp>
      <p:sp>
        <p:nvSpPr>
          <p:cNvPr id="249" name="CustomShape 9"/>
          <p:cNvSpPr/>
          <p:nvPr/>
        </p:nvSpPr>
        <p:spPr>
          <a:xfrm>
            <a:off x="3913560" y="4277880"/>
            <a:ext cx="1654920" cy="1438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i="1">
                <a:solidFill>
                  <a:srgbClr val="000000"/>
                </a:solidFill>
                <a:latin typeface="Times New Roman"/>
                <a:ea typeface="DejaVu Sans"/>
              </a:rPr>
              <a:t>Модернизация, содержание и сохранение муниципального имущества</a:t>
            </a:r>
            <a:endParaRPr/>
          </a:p>
        </p:txBody>
      </p:sp>
      <p:sp>
        <p:nvSpPr>
          <p:cNvPr id="250" name="CustomShape 10"/>
          <p:cNvSpPr/>
          <p:nvPr/>
        </p:nvSpPr>
        <p:spPr>
          <a:xfrm>
            <a:off x="7596360" y="4221000"/>
            <a:ext cx="1366560" cy="1510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i="1">
                <a:solidFill>
                  <a:srgbClr val="000000"/>
                </a:solidFill>
                <a:latin typeface="Times New Roman"/>
                <a:ea typeface="DejaVu Sans"/>
              </a:rPr>
              <a:t>Обеспечение реализации муниципальной программы</a:t>
            </a:r>
            <a:endParaRPr/>
          </a:p>
          <a:p>
            <a:pPr algn="ctr">
              <a:lnSpc>
                <a:spcPct val="100000"/>
              </a:lnSpc>
            </a:pPr>
            <a:r>
              <a:rPr lang="ru-RU" sz="1200" b="1" i="1">
                <a:solidFill>
                  <a:srgbClr val="000000"/>
                </a:solidFill>
                <a:latin typeface="Times New Roman"/>
                <a:ea typeface="DejaVu Sans"/>
              </a:rPr>
              <a:t>)</a:t>
            </a:r>
            <a:endParaRPr/>
          </a:p>
        </p:txBody>
      </p:sp>
      <p:sp>
        <p:nvSpPr>
          <p:cNvPr id="251" name="Line 11"/>
          <p:cNvSpPr/>
          <p:nvPr/>
        </p:nvSpPr>
        <p:spPr>
          <a:xfrm flipV="1">
            <a:off x="1187280" y="3850560"/>
            <a:ext cx="2232360" cy="442440"/>
          </a:xfrm>
          <a:prstGeom prst="line">
            <a:avLst/>
          </a:prstGeom>
          <a:ln w="9360">
            <a:solidFill>
              <a:srgbClr val="4A7EBB"/>
            </a:solidFill>
            <a:round/>
          </a:ln>
        </p:spPr>
      </p:sp>
      <p:sp>
        <p:nvSpPr>
          <p:cNvPr id="252" name="Line 12"/>
          <p:cNvSpPr/>
          <p:nvPr/>
        </p:nvSpPr>
        <p:spPr>
          <a:xfrm>
            <a:off x="6012000" y="3850560"/>
            <a:ext cx="2268360" cy="370440"/>
          </a:xfrm>
          <a:prstGeom prst="line">
            <a:avLst/>
          </a:prstGeom>
          <a:ln w="9360">
            <a:solidFill>
              <a:srgbClr val="4A7EBB"/>
            </a:solidFill>
            <a:round/>
          </a:ln>
        </p:spPr>
      </p:sp>
      <p:sp>
        <p:nvSpPr>
          <p:cNvPr id="253" name="Line 13"/>
          <p:cNvSpPr/>
          <p:nvPr/>
        </p:nvSpPr>
        <p:spPr>
          <a:xfrm flipH="1">
            <a:off x="2915640" y="3850560"/>
            <a:ext cx="657000" cy="442440"/>
          </a:xfrm>
          <a:prstGeom prst="line">
            <a:avLst/>
          </a:prstGeom>
          <a:ln w="9360">
            <a:solidFill>
              <a:srgbClr val="4A7EBB"/>
            </a:solidFill>
            <a:round/>
          </a:ln>
        </p:spPr>
      </p:sp>
      <p:sp>
        <p:nvSpPr>
          <p:cNvPr id="254" name="CustomShape 14"/>
          <p:cNvSpPr/>
          <p:nvPr/>
        </p:nvSpPr>
        <p:spPr>
          <a:xfrm>
            <a:off x="634680" y="6021360"/>
            <a:ext cx="8408880" cy="718560"/>
          </a:xfrm>
          <a:prstGeom prst="roundRect">
            <a:avLst>
              <a:gd name="adj" fmla="val 50000"/>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000000"/>
                </a:solidFill>
                <a:latin typeface="Times New Roman"/>
                <a:ea typeface="DejaVu Sans"/>
              </a:rPr>
              <a:t>На реализацию муниципальной программы затрачено бюджетных средств в сумме       65 889 тыс. рублей</a:t>
            </a:r>
            <a:endParaRPr/>
          </a:p>
        </p:txBody>
      </p:sp>
      <p:sp>
        <p:nvSpPr>
          <p:cNvPr id="255" name="CustomShape 15"/>
          <p:cNvSpPr/>
          <p:nvPr/>
        </p:nvSpPr>
        <p:spPr>
          <a:xfrm>
            <a:off x="2051640" y="4293000"/>
            <a:ext cx="1726920" cy="1438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i="1">
                <a:solidFill>
                  <a:srgbClr val="000000"/>
                </a:solidFill>
                <a:latin typeface="Times New Roman"/>
                <a:ea typeface="DejaVu Sans"/>
              </a:rPr>
              <a:t>Финансовое обеспечение расходов на осуществление государственных полномочий</a:t>
            </a:r>
            <a:endParaRPr/>
          </a:p>
        </p:txBody>
      </p:sp>
      <p:sp>
        <p:nvSpPr>
          <p:cNvPr id="256" name="Line 16"/>
          <p:cNvSpPr/>
          <p:nvPr/>
        </p:nvSpPr>
        <p:spPr>
          <a:xfrm>
            <a:off x="4741200" y="3835440"/>
            <a:ext cx="0" cy="442080"/>
          </a:xfrm>
          <a:prstGeom prst="line">
            <a:avLst/>
          </a:prstGeom>
          <a:ln w="9360">
            <a:solidFill>
              <a:srgbClr val="4A7EBB"/>
            </a:solidFill>
            <a:round/>
          </a:ln>
        </p:spPr>
      </p:sp>
      <p:sp>
        <p:nvSpPr>
          <p:cNvPr id="257" name="CustomShape 17"/>
          <p:cNvSpPr/>
          <p:nvPr/>
        </p:nvSpPr>
        <p:spPr>
          <a:xfrm>
            <a:off x="5742000" y="4293000"/>
            <a:ext cx="1726920" cy="1438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i="1">
                <a:solidFill>
                  <a:srgbClr val="000000"/>
                </a:solidFill>
                <a:latin typeface="Times New Roman"/>
                <a:ea typeface="DejaVu Sans"/>
              </a:rPr>
              <a:t>Проведение работ по уточнению записей в похозяйственных книгах в муниципальном образовании поселок Тазовский</a:t>
            </a:r>
            <a:endParaRPr/>
          </a:p>
        </p:txBody>
      </p:sp>
      <p:sp>
        <p:nvSpPr>
          <p:cNvPr id="258" name="Line 18"/>
          <p:cNvSpPr/>
          <p:nvPr/>
        </p:nvSpPr>
        <p:spPr>
          <a:xfrm>
            <a:off x="5364000" y="3850560"/>
            <a:ext cx="1242000" cy="442440"/>
          </a:xfrm>
          <a:prstGeom prst="line">
            <a:avLst/>
          </a:prstGeom>
          <a:ln w="9360">
            <a:solidFill>
              <a:srgbClr val="4A7EBB"/>
            </a:solidFill>
            <a:round/>
          </a:ln>
        </p:spPr>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59" name="CustomShape 1"/>
          <p:cNvSpPr/>
          <p:nvPr/>
        </p:nvSpPr>
        <p:spPr>
          <a:xfrm>
            <a:off x="755640" y="116640"/>
            <a:ext cx="7770960" cy="862560"/>
          </a:xfrm>
          <a:prstGeom prst="rect">
            <a:avLst/>
          </a:prstGeom>
          <a:noFill/>
          <a:ln>
            <a:noFill/>
          </a:ln>
        </p:spPr>
        <p:txBody>
          <a:bodyPr lIns="0" tIns="0" rIns="0" bIns="0" anchor="ctr"/>
          <a:lstStyle/>
          <a:p>
            <a:endParaRPr dirty="0"/>
          </a:p>
          <a:p>
            <a:endParaRPr dirty="0"/>
          </a:p>
          <a:p>
            <a:pPr algn="ctr">
              <a:lnSpc>
                <a:spcPct val="100000"/>
              </a:lnSpc>
            </a:pPr>
            <a:r>
              <a:rPr lang="ru-RU" dirty="0">
                <a:latin typeface="Times New Roman"/>
              </a:rPr>
              <a:t>Муниципальная программа «Основные направления развития культуры,</a:t>
            </a:r>
            <a:endParaRPr dirty="0"/>
          </a:p>
          <a:p>
            <a:pPr algn="ctr">
              <a:lnSpc>
                <a:spcPct val="100000"/>
              </a:lnSpc>
            </a:pPr>
            <a:r>
              <a:rPr lang="ru-RU" dirty="0">
                <a:latin typeface="Times New Roman"/>
              </a:rPr>
              <a:t> физической культуры и спорта, </a:t>
            </a:r>
            <a:endParaRPr dirty="0"/>
          </a:p>
          <a:p>
            <a:pPr algn="ctr">
              <a:lnSpc>
                <a:spcPct val="100000"/>
              </a:lnSpc>
            </a:pPr>
            <a:r>
              <a:rPr lang="ru-RU" dirty="0">
                <a:latin typeface="Times New Roman"/>
              </a:rPr>
              <a:t>повышение эффективности реализации молодежной политики»</a:t>
            </a:r>
            <a:endParaRPr dirty="0"/>
          </a:p>
          <a:p>
            <a:pPr algn="ctr">
              <a:lnSpc>
                <a:spcPct val="100000"/>
              </a:lnSpc>
            </a:pPr>
            <a:endParaRPr dirty="0"/>
          </a:p>
          <a:p>
            <a:pPr algn="ctr">
              <a:lnSpc>
                <a:spcPct val="100000"/>
              </a:lnSpc>
            </a:pPr>
            <a:r>
              <a:rPr lang="ru-RU" sz="1600" b="1" dirty="0">
                <a:solidFill>
                  <a:srgbClr val="8B8B8B"/>
                </a:solidFill>
                <a:latin typeface="Times New Roman"/>
              </a:rPr>
              <a:t> </a:t>
            </a:r>
            <a:endParaRPr dirty="0"/>
          </a:p>
        </p:txBody>
      </p:sp>
      <p:sp>
        <p:nvSpPr>
          <p:cNvPr id="260" name="CustomShape 2"/>
          <p:cNvSpPr/>
          <p:nvPr/>
        </p:nvSpPr>
        <p:spPr>
          <a:xfrm>
            <a:off x="683640" y="1295280"/>
            <a:ext cx="7991280" cy="38520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400" b="1">
                <a:solidFill>
                  <a:srgbClr val="0D0D0D"/>
                </a:solidFill>
                <a:latin typeface="Times New Roman"/>
                <a:ea typeface="DejaVu Sans"/>
              </a:rPr>
              <a:t>Ответственный исполнитель:</a:t>
            </a:r>
            <a:endParaRPr/>
          </a:p>
          <a:p>
            <a:pPr algn="ctr">
              <a:lnSpc>
                <a:spcPct val="100000"/>
              </a:lnSpc>
            </a:pPr>
            <a:r>
              <a:rPr lang="ru-RU" sz="1400" b="1">
                <a:solidFill>
                  <a:srgbClr val="0D0D0D"/>
                </a:solidFill>
                <a:latin typeface="Times New Roman"/>
                <a:ea typeface="DejaVu Sans"/>
              </a:rPr>
              <a:t>Администрация поселка Тазовский</a:t>
            </a:r>
            <a:endParaRPr/>
          </a:p>
        </p:txBody>
      </p:sp>
      <p:sp>
        <p:nvSpPr>
          <p:cNvPr id="261" name="CustomShape 3"/>
          <p:cNvSpPr/>
          <p:nvPr/>
        </p:nvSpPr>
        <p:spPr>
          <a:xfrm>
            <a:off x="430560" y="1845000"/>
            <a:ext cx="8423640" cy="430560"/>
          </a:xfrm>
          <a:prstGeom prst="roundRect">
            <a:avLst>
              <a:gd name="adj" fmla="val 16667"/>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FFFFFF"/>
                </a:solidFill>
                <a:latin typeface="Times New Roman"/>
                <a:ea typeface="DejaVu Sans"/>
              </a:rPr>
              <a:t>ЦЕЛЬ МУНИЦИПАЛЬНОЙ ПРОГРАММЫ</a:t>
            </a:r>
            <a:endParaRPr/>
          </a:p>
        </p:txBody>
      </p:sp>
      <p:sp>
        <p:nvSpPr>
          <p:cNvPr id="262" name="CustomShape 4"/>
          <p:cNvSpPr/>
          <p:nvPr/>
        </p:nvSpPr>
        <p:spPr>
          <a:xfrm>
            <a:off x="899640" y="2421000"/>
            <a:ext cx="7703280" cy="115056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Организация библиотечного, информационного и справочно-библиографического обслуживания пользователей библиотек, формирование библиотечного фонда на различных носителях с учетом образовательных потребностей и культурных запросов населения, обеспечение его сохранности.  </a:t>
            </a:r>
            <a:endParaRPr/>
          </a:p>
          <a:p>
            <a:pPr algn="ctr">
              <a:lnSpc>
                <a:spcPct val="100000"/>
              </a:lnSpc>
            </a:pPr>
            <a:r>
              <a:rPr lang="ru-RU" sz="1200" b="1">
                <a:solidFill>
                  <a:srgbClr val="000000"/>
                </a:solidFill>
                <a:latin typeface="Times New Roman"/>
                <a:ea typeface="DejaVu Sans"/>
              </a:rPr>
              <a:t>Укрепление здоровья населения, вовлечение населения в занятие физической культурой и спортом, обеспечение возможности проведения активного досуга.</a:t>
            </a:r>
            <a:endParaRPr/>
          </a:p>
        </p:txBody>
      </p:sp>
      <p:sp>
        <p:nvSpPr>
          <p:cNvPr id="263" name="CustomShape 5"/>
          <p:cNvSpPr/>
          <p:nvPr/>
        </p:nvSpPr>
        <p:spPr>
          <a:xfrm flipH="1">
            <a:off x="2810520" y="3738960"/>
            <a:ext cx="3454920" cy="624960"/>
          </a:xfrm>
          <a:prstGeom prst="roundRect">
            <a:avLst>
              <a:gd name="adj" fmla="val 0"/>
            </a:avLst>
          </a:prstGeom>
          <a:gradFill>
            <a:gsLst>
              <a:gs pos="0">
                <a:srgbClr val="34B3D5"/>
              </a:gs>
              <a:gs pos="50000">
                <a:srgbClr val="2988A1"/>
              </a:gs>
              <a:gs pos="100000">
                <a:srgbClr val="34B3D5"/>
              </a:gs>
            </a:gsLst>
            <a:lin ang="5400000"/>
          </a:gradFill>
          <a:ln>
            <a:noFill/>
          </a:ln>
        </p:spPr>
        <p:txBody>
          <a:bodyPr lIns="90000" tIns="45000" rIns="90000" bIns="45000" anchor="ctr"/>
          <a:lstStyle/>
          <a:p>
            <a:pPr algn="ctr">
              <a:lnSpc>
                <a:spcPct val="100000"/>
              </a:lnSpc>
            </a:pPr>
            <a:r>
              <a:rPr lang="ru-RU">
                <a:solidFill>
                  <a:srgbClr val="FFFFFF"/>
                </a:solidFill>
                <a:latin typeface="Times New Roman"/>
                <a:ea typeface="DejaVu Sans"/>
              </a:rPr>
              <a:t>Подпрограммы</a:t>
            </a:r>
            <a:endParaRPr/>
          </a:p>
        </p:txBody>
      </p:sp>
      <p:sp>
        <p:nvSpPr>
          <p:cNvPr id="264" name="Line 6"/>
          <p:cNvSpPr/>
          <p:nvPr/>
        </p:nvSpPr>
        <p:spPr>
          <a:xfrm>
            <a:off x="4502880" y="2852640"/>
            <a:ext cx="0" cy="165960"/>
          </a:xfrm>
          <a:prstGeom prst="line">
            <a:avLst/>
          </a:prstGeom>
          <a:ln w="9360">
            <a:solidFill>
              <a:srgbClr val="4A7EBB"/>
            </a:solidFill>
            <a:round/>
          </a:ln>
        </p:spPr>
      </p:sp>
      <p:sp>
        <p:nvSpPr>
          <p:cNvPr id="265" name="Line 7"/>
          <p:cNvSpPr/>
          <p:nvPr/>
        </p:nvSpPr>
        <p:spPr>
          <a:xfrm>
            <a:off x="4572000" y="1713240"/>
            <a:ext cx="0" cy="131400"/>
          </a:xfrm>
          <a:prstGeom prst="line">
            <a:avLst/>
          </a:prstGeom>
          <a:ln w="9360">
            <a:solidFill>
              <a:srgbClr val="4A7EBB"/>
            </a:solidFill>
            <a:round/>
          </a:ln>
        </p:spPr>
      </p:sp>
      <p:sp>
        <p:nvSpPr>
          <p:cNvPr id="266" name="CustomShape 8"/>
          <p:cNvSpPr/>
          <p:nvPr/>
        </p:nvSpPr>
        <p:spPr>
          <a:xfrm>
            <a:off x="585360" y="4539240"/>
            <a:ext cx="2225520" cy="126468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«Основные направления развития культуры в муниципальном образовании поселок Тазовский»</a:t>
            </a:r>
            <a:endParaRPr/>
          </a:p>
        </p:txBody>
      </p:sp>
      <p:sp>
        <p:nvSpPr>
          <p:cNvPr id="267" name="Line 9"/>
          <p:cNvSpPr/>
          <p:nvPr/>
        </p:nvSpPr>
        <p:spPr>
          <a:xfrm>
            <a:off x="3275640" y="3645000"/>
            <a:ext cx="0" cy="144000"/>
          </a:xfrm>
          <a:prstGeom prst="line">
            <a:avLst/>
          </a:prstGeom>
          <a:ln w="9360">
            <a:solidFill>
              <a:srgbClr val="4A7EBB"/>
            </a:solidFill>
            <a:round/>
          </a:ln>
        </p:spPr>
      </p:sp>
      <p:sp>
        <p:nvSpPr>
          <p:cNvPr id="268" name="Line 10"/>
          <p:cNvSpPr/>
          <p:nvPr/>
        </p:nvSpPr>
        <p:spPr>
          <a:xfrm>
            <a:off x="5220000" y="3645000"/>
            <a:ext cx="0" cy="144000"/>
          </a:xfrm>
          <a:prstGeom prst="line">
            <a:avLst/>
          </a:prstGeom>
          <a:ln w="9360">
            <a:solidFill>
              <a:srgbClr val="4A7EBB"/>
            </a:solidFill>
            <a:round/>
          </a:ln>
        </p:spPr>
      </p:sp>
      <p:sp>
        <p:nvSpPr>
          <p:cNvPr id="269" name="CustomShape 11"/>
          <p:cNvSpPr/>
          <p:nvPr/>
        </p:nvSpPr>
        <p:spPr>
          <a:xfrm>
            <a:off x="682560" y="6147000"/>
            <a:ext cx="7919280" cy="574560"/>
          </a:xfrm>
          <a:prstGeom prst="roundRect">
            <a:avLst>
              <a:gd name="adj" fmla="val 50000"/>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000000"/>
                </a:solidFill>
                <a:latin typeface="Times New Roman"/>
                <a:ea typeface="DejaVu Sans"/>
              </a:rPr>
              <a:t>На реализацию муниципальной программы затрачено бюджетных средств в сумме 34 400 тыс. рублей</a:t>
            </a:r>
            <a:endParaRPr/>
          </a:p>
        </p:txBody>
      </p:sp>
      <p:sp>
        <p:nvSpPr>
          <p:cNvPr id="270" name="CustomShape 12"/>
          <p:cNvSpPr/>
          <p:nvPr/>
        </p:nvSpPr>
        <p:spPr>
          <a:xfrm>
            <a:off x="4868640" y="4517640"/>
            <a:ext cx="1709280" cy="121428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Обеспечение мер социальной поддержки в сфере физической культуры и спорта</a:t>
            </a:r>
            <a:endParaRPr/>
          </a:p>
        </p:txBody>
      </p:sp>
      <p:sp>
        <p:nvSpPr>
          <p:cNvPr id="271" name="CustomShape 13"/>
          <p:cNvSpPr/>
          <p:nvPr/>
        </p:nvSpPr>
        <p:spPr>
          <a:xfrm>
            <a:off x="2988000" y="4517640"/>
            <a:ext cx="1696320" cy="1222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Организация и осуществление мероприятий по работе с детьми и молодежью</a:t>
            </a:r>
            <a:endParaRPr/>
          </a:p>
        </p:txBody>
      </p:sp>
      <p:sp>
        <p:nvSpPr>
          <p:cNvPr id="272" name="Line 14"/>
          <p:cNvSpPr/>
          <p:nvPr/>
        </p:nvSpPr>
        <p:spPr>
          <a:xfrm flipH="1">
            <a:off x="1940040" y="4010040"/>
            <a:ext cx="832320" cy="498960"/>
          </a:xfrm>
          <a:prstGeom prst="line">
            <a:avLst/>
          </a:prstGeom>
          <a:ln w="9360">
            <a:solidFill>
              <a:srgbClr val="4A7EBB"/>
            </a:solidFill>
            <a:round/>
          </a:ln>
        </p:spPr>
      </p:sp>
      <p:sp>
        <p:nvSpPr>
          <p:cNvPr id="273" name="Line 15"/>
          <p:cNvSpPr/>
          <p:nvPr/>
        </p:nvSpPr>
        <p:spPr>
          <a:xfrm flipH="1" flipV="1">
            <a:off x="6268320" y="4051800"/>
            <a:ext cx="1544040" cy="498960"/>
          </a:xfrm>
          <a:prstGeom prst="line">
            <a:avLst/>
          </a:prstGeom>
          <a:ln w="9360">
            <a:solidFill>
              <a:srgbClr val="4A7EBB"/>
            </a:solidFill>
            <a:round/>
          </a:ln>
        </p:spPr>
      </p:sp>
      <p:sp>
        <p:nvSpPr>
          <p:cNvPr id="274" name="Line 16"/>
          <p:cNvSpPr/>
          <p:nvPr/>
        </p:nvSpPr>
        <p:spPr>
          <a:xfrm flipH="1">
            <a:off x="3923640" y="4365000"/>
            <a:ext cx="91800" cy="144000"/>
          </a:xfrm>
          <a:prstGeom prst="line">
            <a:avLst/>
          </a:prstGeom>
          <a:ln w="9360">
            <a:solidFill>
              <a:srgbClr val="4A7EBB"/>
            </a:solidFill>
            <a:round/>
          </a:ln>
        </p:spPr>
      </p:sp>
      <p:sp>
        <p:nvSpPr>
          <p:cNvPr id="275" name="Line 17"/>
          <p:cNvSpPr/>
          <p:nvPr/>
        </p:nvSpPr>
        <p:spPr>
          <a:xfrm>
            <a:off x="5599440" y="4373280"/>
            <a:ext cx="124560" cy="144000"/>
          </a:xfrm>
          <a:prstGeom prst="line">
            <a:avLst/>
          </a:prstGeom>
          <a:ln w="9360">
            <a:solidFill>
              <a:srgbClr val="4A7EBB"/>
            </a:solidFill>
            <a:round/>
          </a:ln>
        </p:spPr>
      </p:sp>
      <p:sp>
        <p:nvSpPr>
          <p:cNvPr id="276" name="CustomShape 18"/>
          <p:cNvSpPr/>
          <p:nvPr/>
        </p:nvSpPr>
        <p:spPr>
          <a:xfrm>
            <a:off x="6804360" y="4551120"/>
            <a:ext cx="2014920" cy="1222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«Развитие физической культуры и спорта, в муниципальном образовании поселок Тазовский» </a:t>
            </a:r>
            <a:endParaRPr/>
          </a:p>
        </p:txBody>
      </p:sp>
      <p:sp>
        <p:nvSpPr>
          <p:cNvPr id="277" name="Line 19"/>
          <p:cNvSpPr/>
          <p:nvPr/>
        </p:nvSpPr>
        <p:spPr>
          <a:xfrm>
            <a:off x="2555640" y="5775120"/>
            <a:ext cx="936000" cy="389880"/>
          </a:xfrm>
          <a:prstGeom prst="line">
            <a:avLst/>
          </a:prstGeom>
          <a:ln w="9360">
            <a:solidFill>
              <a:srgbClr val="4A7EBB"/>
            </a:solidFill>
            <a:round/>
          </a:ln>
        </p:spPr>
      </p:sp>
      <p:sp>
        <p:nvSpPr>
          <p:cNvPr id="278" name="Line 20"/>
          <p:cNvSpPr/>
          <p:nvPr/>
        </p:nvSpPr>
        <p:spPr>
          <a:xfrm>
            <a:off x="4117680" y="5775120"/>
            <a:ext cx="0" cy="329760"/>
          </a:xfrm>
          <a:prstGeom prst="line">
            <a:avLst/>
          </a:prstGeom>
          <a:ln w="9360">
            <a:solidFill>
              <a:srgbClr val="4A7EBB"/>
            </a:solidFill>
            <a:round/>
          </a:ln>
        </p:spPr>
      </p:sp>
      <p:sp>
        <p:nvSpPr>
          <p:cNvPr id="279" name="Line 21"/>
          <p:cNvSpPr/>
          <p:nvPr/>
        </p:nvSpPr>
        <p:spPr>
          <a:xfrm>
            <a:off x="5661720" y="5805000"/>
            <a:ext cx="0" cy="330120"/>
          </a:xfrm>
          <a:prstGeom prst="line">
            <a:avLst/>
          </a:prstGeom>
          <a:ln w="9360">
            <a:solidFill>
              <a:srgbClr val="4A7EBB"/>
            </a:solidFill>
            <a:round/>
          </a:ln>
        </p:spPr>
      </p:sp>
      <p:sp>
        <p:nvSpPr>
          <p:cNvPr id="280" name="Line 22"/>
          <p:cNvSpPr/>
          <p:nvPr/>
        </p:nvSpPr>
        <p:spPr>
          <a:xfrm flipH="1">
            <a:off x="7040160" y="5748840"/>
            <a:ext cx="772200" cy="386280"/>
          </a:xfrm>
          <a:prstGeom prst="line">
            <a:avLst/>
          </a:prstGeom>
          <a:ln w="9360">
            <a:solidFill>
              <a:srgbClr val="4A7EBB"/>
            </a:solidFill>
            <a:round/>
          </a:ln>
        </p:spPr>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92" name="CustomShape 1"/>
          <p:cNvSpPr/>
          <p:nvPr/>
        </p:nvSpPr>
        <p:spPr>
          <a:xfrm>
            <a:off x="771120" y="116640"/>
            <a:ext cx="7770960" cy="646560"/>
          </a:xfrm>
          <a:prstGeom prst="rect">
            <a:avLst/>
          </a:prstGeom>
          <a:noFill/>
          <a:ln>
            <a:noFill/>
          </a:ln>
        </p:spPr>
        <p:txBody>
          <a:bodyPr lIns="90000" tIns="45000" rIns="90000" bIns="45000" anchor="ctr"/>
          <a:lstStyle/>
          <a:p>
            <a:pPr algn="ctr">
              <a:lnSpc>
                <a:spcPct val="100000"/>
              </a:lnSpc>
            </a:pPr>
            <a:r>
              <a:rPr lang="ru-RU" sz="1600" b="1">
                <a:solidFill>
                  <a:srgbClr val="000000"/>
                </a:solidFill>
                <a:latin typeface="Times New Roman"/>
                <a:ea typeface="DejaVu Sans"/>
              </a:rPr>
              <a:t>Муниципальная программа </a:t>
            </a:r>
            <a:endParaRPr/>
          </a:p>
          <a:p>
            <a:pPr algn="ctr">
              <a:lnSpc>
                <a:spcPct val="100000"/>
              </a:lnSpc>
            </a:pPr>
            <a:r>
              <a:rPr lang="ru-RU" sz="1600" b="1">
                <a:solidFill>
                  <a:srgbClr val="000000"/>
                </a:solidFill>
                <a:latin typeface="Times New Roman"/>
                <a:ea typeface="DejaVu Sans"/>
              </a:rPr>
              <a:t>«Повышение комфортности и безопасности населения поселка Тазовский на 2014-2016 годы»</a:t>
            </a:r>
            <a:endParaRPr/>
          </a:p>
        </p:txBody>
      </p:sp>
      <p:sp>
        <p:nvSpPr>
          <p:cNvPr id="293" name="CustomShape 2"/>
          <p:cNvSpPr/>
          <p:nvPr/>
        </p:nvSpPr>
        <p:spPr>
          <a:xfrm>
            <a:off x="683640" y="764640"/>
            <a:ext cx="7991280" cy="5025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400" b="1">
                <a:solidFill>
                  <a:srgbClr val="0D0D0D"/>
                </a:solidFill>
                <a:latin typeface="Times New Roman"/>
                <a:ea typeface="DejaVu Sans"/>
              </a:rPr>
              <a:t>Ответственный исполнитель:</a:t>
            </a:r>
            <a:endParaRPr/>
          </a:p>
          <a:p>
            <a:pPr algn="ctr">
              <a:lnSpc>
                <a:spcPct val="100000"/>
              </a:lnSpc>
            </a:pPr>
            <a:r>
              <a:rPr lang="ru-RU" sz="1400" b="1">
                <a:solidFill>
                  <a:srgbClr val="0D0D0D"/>
                </a:solidFill>
                <a:latin typeface="Times New Roman"/>
                <a:ea typeface="DejaVu Sans"/>
              </a:rPr>
              <a:t>Администрация поселка Тазовский</a:t>
            </a:r>
            <a:endParaRPr/>
          </a:p>
        </p:txBody>
      </p:sp>
      <p:sp>
        <p:nvSpPr>
          <p:cNvPr id="294" name="CustomShape 3"/>
          <p:cNvSpPr/>
          <p:nvPr/>
        </p:nvSpPr>
        <p:spPr>
          <a:xfrm>
            <a:off x="467640" y="1408320"/>
            <a:ext cx="8423640" cy="455760"/>
          </a:xfrm>
          <a:prstGeom prst="roundRect">
            <a:avLst>
              <a:gd name="adj" fmla="val 16667"/>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FFFFFF"/>
                </a:solidFill>
                <a:latin typeface="Times New Roman"/>
                <a:ea typeface="DejaVu Sans"/>
              </a:rPr>
              <a:t>Цель муниципальной программы</a:t>
            </a:r>
            <a:endParaRPr/>
          </a:p>
        </p:txBody>
      </p:sp>
      <p:sp>
        <p:nvSpPr>
          <p:cNvPr id="295" name="CustomShape 4"/>
          <p:cNvSpPr/>
          <p:nvPr/>
        </p:nvSpPr>
        <p:spPr>
          <a:xfrm>
            <a:off x="683640" y="2061000"/>
            <a:ext cx="7991280" cy="51624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nchor="ctr"/>
          <a:lstStyle/>
          <a:p>
            <a:pPr algn="ctr">
              <a:lnSpc>
                <a:spcPct val="100000"/>
              </a:lnSpc>
            </a:pPr>
            <a:r>
              <a:rPr lang="ru-RU" sz="1600">
                <a:solidFill>
                  <a:srgbClr val="000000"/>
                </a:solidFill>
                <a:latin typeface="Times New Roman"/>
                <a:ea typeface="DejaVu Sans"/>
              </a:rPr>
              <a:t>Повышение комфортности и безопасности населения поселка Тазовский на 2014-2016 годы</a:t>
            </a:r>
            <a:endParaRPr/>
          </a:p>
        </p:txBody>
      </p:sp>
      <p:sp>
        <p:nvSpPr>
          <p:cNvPr id="296" name="CustomShape 5"/>
          <p:cNvSpPr/>
          <p:nvPr/>
        </p:nvSpPr>
        <p:spPr>
          <a:xfrm>
            <a:off x="2843640" y="2744280"/>
            <a:ext cx="3022920" cy="755280"/>
          </a:xfrm>
          <a:prstGeom prst="roundRect">
            <a:avLst>
              <a:gd name="adj" fmla="val 16667"/>
            </a:avLst>
          </a:prstGeom>
          <a:gradFill>
            <a:gsLst>
              <a:gs pos="0">
                <a:srgbClr val="34B3D5"/>
              </a:gs>
              <a:gs pos="50000">
                <a:srgbClr val="2988A1"/>
              </a:gs>
              <a:gs pos="100000">
                <a:srgbClr val="34B3D5"/>
              </a:gs>
            </a:gsLst>
            <a:lin ang="16200000"/>
          </a:gradFill>
          <a:ln>
            <a:noFill/>
          </a:ln>
        </p:spPr>
        <p:txBody>
          <a:bodyPr lIns="90000" tIns="45000" rIns="90000" bIns="45000" anchor="ctr"/>
          <a:lstStyle/>
          <a:p>
            <a:pPr algn="ctr">
              <a:lnSpc>
                <a:spcPct val="100000"/>
              </a:lnSpc>
            </a:pPr>
            <a:r>
              <a:rPr lang="ru-RU">
                <a:solidFill>
                  <a:srgbClr val="FFFFFF"/>
                </a:solidFill>
                <a:latin typeface="Times New Roman"/>
                <a:ea typeface="DejaVu Sans"/>
              </a:rPr>
              <a:t>Подпрограммы:</a:t>
            </a:r>
            <a:endParaRPr/>
          </a:p>
        </p:txBody>
      </p:sp>
      <p:sp>
        <p:nvSpPr>
          <p:cNvPr id="297" name="Line 6"/>
          <p:cNvSpPr/>
          <p:nvPr/>
        </p:nvSpPr>
        <p:spPr>
          <a:xfrm>
            <a:off x="4355640" y="2578320"/>
            <a:ext cx="0" cy="165960"/>
          </a:xfrm>
          <a:prstGeom prst="line">
            <a:avLst/>
          </a:prstGeom>
          <a:ln w="9360">
            <a:solidFill>
              <a:srgbClr val="4A7EBB"/>
            </a:solidFill>
            <a:round/>
          </a:ln>
        </p:spPr>
      </p:sp>
      <p:sp>
        <p:nvSpPr>
          <p:cNvPr id="298" name="Line 7"/>
          <p:cNvSpPr/>
          <p:nvPr/>
        </p:nvSpPr>
        <p:spPr>
          <a:xfrm>
            <a:off x="4593600" y="1268640"/>
            <a:ext cx="0" cy="124920"/>
          </a:xfrm>
          <a:prstGeom prst="line">
            <a:avLst/>
          </a:prstGeom>
          <a:ln w="9360">
            <a:solidFill>
              <a:srgbClr val="4A7EBB"/>
            </a:solidFill>
            <a:round/>
          </a:ln>
        </p:spPr>
      </p:sp>
      <p:sp>
        <p:nvSpPr>
          <p:cNvPr id="299" name="CustomShape 8"/>
          <p:cNvSpPr/>
          <p:nvPr/>
        </p:nvSpPr>
        <p:spPr>
          <a:xfrm>
            <a:off x="179640" y="3717000"/>
            <a:ext cx="2014920" cy="1726920"/>
          </a:xfrm>
          <a:prstGeom prst="roundRect">
            <a:avLst>
              <a:gd name="adj" fmla="val 15428"/>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100" b="1" i="1">
                <a:solidFill>
                  <a:srgbClr val="000000"/>
                </a:solidFill>
                <a:latin typeface="Times New Roman"/>
                <a:ea typeface="DejaVu Sans"/>
              </a:rPr>
              <a:t>Организация пассажирских перевозок и багажа на территории муниципального образования поселок Тазовский – </a:t>
            </a:r>
            <a:r>
              <a:rPr lang="ru-RU" sz="1100" b="1" i="1">
                <a:solidFill>
                  <a:srgbClr val="C0504D"/>
                </a:solidFill>
                <a:latin typeface="Times New Roman"/>
                <a:ea typeface="DejaVu Sans"/>
              </a:rPr>
              <a:t>ПЕРЕВЕЗЕНО  - 303 164 пассажиров, осуществлено -15 963 рейсов</a:t>
            </a:r>
            <a:endParaRPr/>
          </a:p>
        </p:txBody>
      </p:sp>
      <p:sp>
        <p:nvSpPr>
          <p:cNvPr id="300" name="CustomShape 9"/>
          <p:cNvSpPr/>
          <p:nvPr/>
        </p:nvSpPr>
        <p:spPr>
          <a:xfrm>
            <a:off x="4752000" y="3750120"/>
            <a:ext cx="1834920" cy="1693440"/>
          </a:xfrm>
          <a:prstGeom prst="roundRect">
            <a:avLst>
              <a:gd name="adj" fmla="val 1322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i="1">
                <a:solidFill>
                  <a:srgbClr val="000000"/>
                </a:solidFill>
                <a:latin typeface="Times New Roman"/>
                <a:ea typeface="DejaVu Sans"/>
              </a:rPr>
              <a:t>Повышение безопасности дорожного движения </a:t>
            </a:r>
            <a:endParaRPr/>
          </a:p>
          <a:p>
            <a:pPr algn="ctr">
              <a:lnSpc>
                <a:spcPct val="100000"/>
              </a:lnSpc>
            </a:pPr>
            <a:r>
              <a:rPr lang="ru-RU" sz="1200" b="1" i="1">
                <a:solidFill>
                  <a:srgbClr val="000000"/>
                </a:solidFill>
                <a:latin typeface="Times New Roman"/>
                <a:ea typeface="DejaVu Sans"/>
              </a:rPr>
              <a:t>в поселке Тазовский – </a:t>
            </a:r>
            <a:r>
              <a:rPr lang="ru-RU" sz="1200" b="1" i="1">
                <a:solidFill>
                  <a:srgbClr val="C0504D"/>
                </a:solidFill>
                <a:latin typeface="Times New Roman"/>
                <a:ea typeface="DejaVu Sans"/>
              </a:rPr>
              <a:t>обслуживание светофора, монтаж / демонтаж дорожных неровностей</a:t>
            </a:r>
            <a:endParaRPr/>
          </a:p>
        </p:txBody>
      </p:sp>
      <p:sp>
        <p:nvSpPr>
          <p:cNvPr id="301" name="CustomShape 10"/>
          <p:cNvSpPr/>
          <p:nvPr/>
        </p:nvSpPr>
        <p:spPr>
          <a:xfrm>
            <a:off x="6804360" y="3750120"/>
            <a:ext cx="2169720" cy="1308240"/>
          </a:xfrm>
          <a:prstGeom prst="roundRect">
            <a:avLst>
              <a:gd name="adj" fmla="val 11413"/>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i="1">
                <a:solidFill>
                  <a:srgbClr val="000000"/>
                </a:solidFill>
                <a:latin typeface="Times New Roman"/>
                <a:ea typeface="DejaVu Sans"/>
              </a:rPr>
              <a:t>Дорожный фонд муниципального образования поселок Тазовский.</a:t>
            </a:r>
            <a:endParaRPr/>
          </a:p>
        </p:txBody>
      </p:sp>
      <p:sp>
        <p:nvSpPr>
          <p:cNvPr id="302" name="CustomShape 11"/>
          <p:cNvSpPr/>
          <p:nvPr/>
        </p:nvSpPr>
        <p:spPr>
          <a:xfrm>
            <a:off x="280080" y="5805360"/>
            <a:ext cx="8694000" cy="790560"/>
          </a:xfrm>
          <a:prstGeom prst="roundRect">
            <a:avLst>
              <a:gd name="adj" fmla="val 50000"/>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000000"/>
                </a:solidFill>
                <a:latin typeface="Times New Roman"/>
                <a:ea typeface="DejaVu Sans"/>
              </a:rPr>
              <a:t>На реализацию муниципальной программы затрачено бюджетных средств в сумме       209 724 тыс. рублей </a:t>
            </a:r>
            <a:endParaRPr/>
          </a:p>
        </p:txBody>
      </p:sp>
      <p:sp>
        <p:nvSpPr>
          <p:cNvPr id="303" name="Line 12"/>
          <p:cNvSpPr/>
          <p:nvPr/>
        </p:nvSpPr>
        <p:spPr>
          <a:xfrm flipH="1">
            <a:off x="1547640" y="3501000"/>
            <a:ext cx="1296000" cy="216000"/>
          </a:xfrm>
          <a:prstGeom prst="line">
            <a:avLst/>
          </a:prstGeom>
          <a:ln w="9360">
            <a:solidFill>
              <a:srgbClr val="4A7EBB"/>
            </a:solidFill>
            <a:round/>
          </a:ln>
        </p:spPr>
      </p:sp>
      <p:sp>
        <p:nvSpPr>
          <p:cNvPr id="304" name="Line 13"/>
          <p:cNvSpPr/>
          <p:nvPr/>
        </p:nvSpPr>
        <p:spPr>
          <a:xfrm>
            <a:off x="5868000" y="3501000"/>
            <a:ext cx="1656000" cy="216000"/>
          </a:xfrm>
          <a:prstGeom prst="line">
            <a:avLst/>
          </a:prstGeom>
          <a:ln w="9360">
            <a:solidFill>
              <a:srgbClr val="4A7EBB"/>
            </a:solidFill>
            <a:round/>
          </a:ln>
        </p:spPr>
      </p:sp>
      <p:sp>
        <p:nvSpPr>
          <p:cNvPr id="305" name="Line 14"/>
          <p:cNvSpPr/>
          <p:nvPr/>
        </p:nvSpPr>
        <p:spPr>
          <a:xfrm>
            <a:off x="4752000" y="3501000"/>
            <a:ext cx="0" cy="216000"/>
          </a:xfrm>
          <a:prstGeom prst="line">
            <a:avLst/>
          </a:prstGeom>
          <a:ln w="9360">
            <a:solidFill>
              <a:srgbClr val="4A7EBB"/>
            </a:solidFill>
            <a:round/>
          </a:ln>
        </p:spPr>
      </p:sp>
      <p:sp>
        <p:nvSpPr>
          <p:cNvPr id="306" name="CustomShape 15"/>
          <p:cNvSpPr/>
          <p:nvPr/>
        </p:nvSpPr>
        <p:spPr>
          <a:xfrm>
            <a:off x="2411640" y="3750120"/>
            <a:ext cx="2180520" cy="1693440"/>
          </a:xfrm>
          <a:prstGeom prst="roundRect">
            <a:avLst>
              <a:gd name="adj" fmla="val 15428"/>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000">
                <a:solidFill>
                  <a:srgbClr val="000000"/>
                </a:solidFill>
                <a:latin typeface="Times New Roman"/>
                <a:ea typeface="DejaVu Sans"/>
              </a:rPr>
              <a:t>«</a:t>
            </a:r>
            <a:r>
              <a:rPr lang="ru-RU" sz="1050" b="1">
                <a:solidFill>
                  <a:srgbClr val="000000"/>
                </a:solidFill>
                <a:latin typeface="Times New Roman"/>
                <a:ea typeface="DejaVu Sans"/>
              </a:rPr>
              <a:t>Комплексные меры по противодействию экстремизму и профилактике терроризма на территории муниципального образования поселок Тазовский – </a:t>
            </a:r>
            <a:r>
              <a:rPr lang="ru-RU" sz="1050" b="1">
                <a:solidFill>
                  <a:srgbClr val="C0504D"/>
                </a:solidFill>
                <a:latin typeface="Times New Roman"/>
                <a:ea typeface="DejaVu Sans"/>
              </a:rPr>
              <a:t>арендовано помещение для ДНД</a:t>
            </a:r>
            <a:endParaRPr/>
          </a:p>
        </p:txBody>
      </p:sp>
      <p:sp>
        <p:nvSpPr>
          <p:cNvPr id="307" name="Line 16"/>
          <p:cNvSpPr/>
          <p:nvPr/>
        </p:nvSpPr>
        <p:spPr>
          <a:xfrm>
            <a:off x="4139640" y="3501000"/>
            <a:ext cx="0" cy="216000"/>
          </a:xfrm>
          <a:prstGeom prst="line">
            <a:avLst/>
          </a:prstGeom>
          <a:ln w="9360">
            <a:solidFill>
              <a:srgbClr val="4A7EBB"/>
            </a:solidFill>
            <a:round/>
          </a:ln>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rgbClr val="CCCCFF"/>
            </a:gs>
            <a:gs pos="98000">
              <a:srgbClr val="99CCFF"/>
            </a:gs>
            <a:gs pos="98000">
              <a:srgbClr val="99B0FF"/>
            </a:gs>
            <a:gs pos="94000">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graphicFrame>
        <p:nvGraphicFramePr>
          <p:cNvPr id="308" name="Table 1"/>
          <p:cNvGraphicFramePr/>
          <p:nvPr>
            <p:extLst>
              <p:ext uri="{D42A27DB-BD31-4B8C-83A1-F6EECF244321}">
                <p14:modId xmlns:p14="http://schemas.microsoft.com/office/powerpoint/2010/main" val="2057245993"/>
              </p:ext>
            </p:extLst>
          </p:nvPr>
        </p:nvGraphicFramePr>
        <p:xfrm>
          <a:off x="252729" y="1416144"/>
          <a:ext cx="8819640" cy="4443264"/>
        </p:xfrm>
        <a:graphic>
          <a:graphicData uri="http://schemas.openxmlformats.org/drawingml/2006/table">
            <a:tbl>
              <a:tblPr/>
              <a:tblGrid>
                <a:gridCol w="573480"/>
                <a:gridCol w="4538960"/>
                <a:gridCol w="864096"/>
                <a:gridCol w="1152128"/>
                <a:gridCol w="1690976"/>
              </a:tblGrid>
              <a:tr h="641647">
                <a:tc>
                  <a:txBody>
                    <a:bodyPr/>
                    <a:lstStyle/>
                    <a:p>
                      <a:pPr algn="ctr">
                        <a:lnSpc>
                          <a:spcPct val="100000"/>
                        </a:lnSpc>
                      </a:pPr>
                      <a:r>
                        <a:rPr lang="ru-RU" sz="1400" b="1" dirty="0">
                          <a:solidFill>
                            <a:srgbClr val="000000"/>
                          </a:solidFill>
                          <a:latin typeface="Times New Roman"/>
                        </a:rPr>
                        <a:t> № п/п</a:t>
                      </a:r>
                      <a:endParaRPr dirty="0"/>
                    </a:p>
                  </a:txBody>
                  <a:tcPr/>
                </a:tc>
                <a:tc>
                  <a:txBody>
                    <a:bodyPr/>
                    <a:lstStyle/>
                    <a:p>
                      <a:pPr algn="ctr">
                        <a:lnSpc>
                          <a:spcPct val="100000"/>
                        </a:lnSpc>
                      </a:pPr>
                      <a:r>
                        <a:rPr lang="ru-RU" sz="1400" b="1">
                          <a:solidFill>
                            <a:srgbClr val="000000"/>
                          </a:solidFill>
                          <a:latin typeface="Times New Roman"/>
                        </a:rPr>
                        <a:t> Наименование мероприятий</a:t>
                      </a:r>
                      <a:endParaRPr/>
                    </a:p>
                  </a:txBody>
                  <a:tcPr/>
                </a:tc>
                <a:tc>
                  <a:txBody>
                    <a:bodyPr/>
                    <a:lstStyle/>
                    <a:p>
                      <a:pPr algn="ctr">
                        <a:lnSpc>
                          <a:spcPct val="100000"/>
                        </a:lnSpc>
                      </a:pPr>
                      <a:r>
                        <a:rPr lang="ru-RU" sz="1400" b="1">
                          <a:solidFill>
                            <a:srgbClr val="000000"/>
                          </a:solidFill>
                          <a:latin typeface="Times New Roman"/>
                        </a:rPr>
                        <a:t>Ед. изм.</a:t>
                      </a:r>
                      <a:endParaRPr/>
                    </a:p>
                  </a:txBody>
                  <a:tcPr/>
                </a:tc>
                <a:tc>
                  <a:txBody>
                    <a:bodyPr/>
                    <a:lstStyle/>
                    <a:p>
                      <a:pPr algn="ctr">
                        <a:lnSpc>
                          <a:spcPct val="100000"/>
                        </a:lnSpc>
                      </a:pPr>
                      <a:r>
                        <a:rPr lang="ru-RU" sz="1400" b="1">
                          <a:solidFill>
                            <a:srgbClr val="000000"/>
                          </a:solidFill>
                          <a:latin typeface="Times New Roman"/>
                          <a:ea typeface="Times New Roman"/>
                        </a:rPr>
                        <a:t>Протяженность/Площадь</a:t>
                      </a:r>
                      <a:endParaRPr/>
                    </a:p>
                  </a:txBody>
                  <a:tcPr/>
                </a:tc>
                <a:tc>
                  <a:txBody>
                    <a:bodyPr/>
                    <a:lstStyle/>
                    <a:p>
                      <a:pPr algn="ctr">
                        <a:lnSpc>
                          <a:spcPct val="100000"/>
                        </a:lnSpc>
                      </a:pPr>
                      <a:r>
                        <a:rPr lang="ru-RU" sz="1400" b="1">
                          <a:solidFill>
                            <a:srgbClr val="000000"/>
                          </a:solidFill>
                          <a:latin typeface="Times New Roman"/>
                        </a:rPr>
                        <a:t>Сумма </a:t>
                      </a:r>
                      <a:endParaRPr/>
                    </a:p>
                  </a:txBody>
                  <a:tcPr/>
                </a:tc>
              </a:tr>
              <a:tr h="633264">
                <a:tc>
                  <a:txBody>
                    <a:bodyPr/>
                    <a:lstStyle/>
                    <a:p>
                      <a:pPr algn="ctr">
                        <a:lnSpc>
                          <a:spcPct val="100000"/>
                        </a:lnSpc>
                      </a:pPr>
                      <a:r>
                        <a:rPr lang="ru-RU" sz="1600">
                          <a:solidFill>
                            <a:srgbClr val="000000"/>
                          </a:solidFill>
                          <a:latin typeface="Times New Roman"/>
                        </a:rPr>
                        <a:t>1.</a:t>
                      </a:r>
                      <a:endParaRPr/>
                    </a:p>
                  </a:txBody>
                  <a:tcPr/>
                </a:tc>
                <a:tc>
                  <a:txBody>
                    <a:bodyPr/>
                    <a:lstStyle/>
                    <a:p>
                      <a:pPr algn="just">
                        <a:lnSpc>
                          <a:spcPct val="100000"/>
                        </a:lnSpc>
                      </a:pPr>
                      <a:r>
                        <a:rPr lang="ru-RU" sz="1600" dirty="0">
                          <a:solidFill>
                            <a:srgbClr val="000000"/>
                          </a:solidFill>
                          <a:latin typeface="Times New Roman"/>
                        </a:rPr>
                        <a:t>Содержание автомобильных дорог общего пользования местного значения</a:t>
                      </a:r>
                      <a:endParaRPr dirty="0"/>
                    </a:p>
                  </a:txBody>
                  <a:tcPr/>
                </a:tc>
                <a:tc>
                  <a:txBody>
                    <a:bodyPr/>
                    <a:lstStyle/>
                    <a:p>
                      <a:pPr algn="ctr">
                        <a:lnSpc>
                          <a:spcPct val="100000"/>
                        </a:lnSpc>
                      </a:pPr>
                      <a:r>
                        <a:rPr lang="ru-RU" sz="1600">
                          <a:solidFill>
                            <a:srgbClr val="000000"/>
                          </a:solidFill>
                          <a:latin typeface="Times New Roman"/>
                          <a:ea typeface="Times New Roman"/>
                        </a:rPr>
                        <a:t>км</a:t>
                      </a:r>
                      <a:endParaRPr/>
                    </a:p>
                  </a:txBody>
                  <a:tcPr/>
                </a:tc>
                <a:tc>
                  <a:txBody>
                    <a:bodyPr/>
                    <a:lstStyle/>
                    <a:p>
                      <a:pPr algn="ctr">
                        <a:lnSpc>
                          <a:spcPct val="100000"/>
                        </a:lnSpc>
                      </a:pPr>
                      <a:r>
                        <a:rPr lang="ru-RU" sz="1600">
                          <a:solidFill>
                            <a:srgbClr val="000000"/>
                          </a:solidFill>
                          <a:latin typeface="Times New Roman"/>
                          <a:ea typeface="Times New Roman"/>
                        </a:rPr>
                        <a:t>29,463</a:t>
                      </a:r>
                      <a:endParaRPr/>
                    </a:p>
                  </a:txBody>
                  <a:tcPr/>
                </a:tc>
                <a:tc>
                  <a:txBody>
                    <a:bodyPr/>
                    <a:lstStyle/>
                    <a:p>
                      <a:pPr algn="ctr">
                        <a:lnSpc>
                          <a:spcPct val="100000"/>
                        </a:lnSpc>
                      </a:pPr>
                      <a:r>
                        <a:rPr lang="ru-RU" sz="1600">
                          <a:solidFill>
                            <a:srgbClr val="000000"/>
                          </a:solidFill>
                          <a:latin typeface="Times New Roman"/>
                          <a:ea typeface="Times New Roman"/>
                        </a:rPr>
                        <a:t>60 306</a:t>
                      </a:r>
                      <a:endParaRPr/>
                    </a:p>
                  </a:txBody>
                  <a:tcPr/>
                </a:tc>
              </a:tr>
              <a:tr h="507971">
                <a:tc>
                  <a:txBody>
                    <a:bodyPr/>
                    <a:lstStyle/>
                    <a:p>
                      <a:pPr algn="ctr">
                        <a:lnSpc>
                          <a:spcPct val="100000"/>
                        </a:lnSpc>
                      </a:pPr>
                      <a:r>
                        <a:rPr lang="ru-RU" sz="1600">
                          <a:solidFill>
                            <a:srgbClr val="000000"/>
                          </a:solidFill>
                          <a:latin typeface="Times New Roman"/>
                        </a:rPr>
                        <a:t>2.</a:t>
                      </a:r>
                      <a:endParaRPr/>
                    </a:p>
                  </a:txBody>
                  <a:tcPr/>
                </a:tc>
                <a:tc>
                  <a:txBody>
                    <a:bodyPr/>
                    <a:lstStyle/>
                    <a:p>
                      <a:pPr algn="just">
                        <a:lnSpc>
                          <a:spcPct val="100000"/>
                        </a:lnSpc>
                      </a:pPr>
                      <a:r>
                        <a:rPr lang="ru-RU" sz="1600" dirty="0">
                          <a:solidFill>
                            <a:srgbClr val="000000"/>
                          </a:solidFill>
                          <a:latin typeface="Times New Roman"/>
                        </a:rPr>
                        <a:t>Капитальный ремонт автомобильной дороги по </a:t>
                      </a:r>
                      <a:r>
                        <a:rPr lang="ru-RU" sz="1600" dirty="0">
                          <a:solidFill>
                            <a:srgbClr val="000000"/>
                          </a:solidFill>
                          <a:latin typeface="Times New Roman"/>
                          <a:ea typeface="DejaVu Sans"/>
                        </a:rPr>
                        <a:t>ул. Пушкина </a:t>
                      </a:r>
                      <a:endParaRPr dirty="0"/>
                    </a:p>
                  </a:txBody>
                  <a:tcPr/>
                </a:tc>
                <a:tc>
                  <a:txBody>
                    <a:bodyPr/>
                    <a:lstStyle/>
                    <a:p>
                      <a:pPr algn="ctr">
                        <a:lnSpc>
                          <a:spcPct val="100000"/>
                        </a:lnSpc>
                      </a:pPr>
                      <a:r>
                        <a:rPr lang="ru-RU" sz="1600">
                          <a:solidFill>
                            <a:srgbClr val="000000"/>
                          </a:solidFill>
                          <a:latin typeface="Times New Roman"/>
                          <a:ea typeface="Times New Roman"/>
                        </a:rPr>
                        <a:t>м2</a:t>
                      </a:r>
                      <a:endParaRPr/>
                    </a:p>
                  </a:txBody>
                  <a:tcPr/>
                </a:tc>
                <a:tc>
                  <a:txBody>
                    <a:bodyPr/>
                    <a:lstStyle/>
                    <a:p>
                      <a:pPr algn="ctr">
                        <a:lnSpc>
                          <a:spcPct val="100000"/>
                        </a:lnSpc>
                      </a:pPr>
                      <a:r>
                        <a:rPr lang="ru-RU" sz="1600">
                          <a:solidFill>
                            <a:srgbClr val="000000"/>
                          </a:solidFill>
                          <a:latin typeface="Times New Roman"/>
                          <a:ea typeface="Times New Roman"/>
                        </a:rPr>
                        <a:t>11 280</a:t>
                      </a:r>
                      <a:endParaRPr/>
                    </a:p>
                  </a:txBody>
                  <a:tcPr/>
                </a:tc>
                <a:tc>
                  <a:txBody>
                    <a:bodyPr/>
                    <a:lstStyle/>
                    <a:p>
                      <a:pPr algn="ctr">
                        <a:lnSpc>
                          <a:spcPct val="100000"/>
                        </a:lnSpc>
                      </a:pPr>
                      <a:r>
                        <a:rPr lang="ru-RU" sz="1600">
                          <a:solidFill>
                            <a:srgbClr val="000000"/>
                          </a:solidFill>
                          <a:latin typeface="Times New Roman"/>
                          <a:ea typeface="Times New Roman"/>
                        </a:rPr>
                        <a:t>104 950</a:t>
                      </a:r>
                      <a:endParaRPr/>
                    </a:p>
                  </a:txBody>
                  <a:tcPr/>
                </a:tc>
              </a:tr>
              <a:tr h="1577383">
                <a:tc>
                  <a:txBody>
                    <a:bodyPr/>
                    <a:lstStyle/>
                    <a:p>
                      <a:pPr algn="ctr">
                        <a:lnSpc>
                          <a:spcPct val="100000"/>
                        </a:lnSpc>
                      </a:pPr>
                      <a:r>
                        <a:rPr lang="ru-RU" sz="1600">
                          <a:solidFill>
                            <a:srgbClr val="000000"/>
                          </a:solidFill>
                          <a:latin typeface="Times New Roman"/>
                        </a:rPr>
                        <a:t>3.</a:t>
                      </a:r>
                      <a:endParaRPr/>
                    </a:p>
                  </a:txBody>
                  <a:tcPr/>
                </a:tc>
                <a:tc>
                  <a:txBody>
                    <a:bodyPr/>
                    <a:lstStyle/>
                    <a:p>
                      <a:pPr algn="just">
                        <a:lnSpc>
                          <a:spcPct val="100000"/>
                        </a:lnSpc>
                      </a:pPr>
                      <a:r>
                        <a:rPr lang="ru-RU" sz="1600" dirty="0">
                          <a:solidFill>
                            <a:srgbClr val="000000"/>
                          </a:solidFill>
                          <a:latin typeface="Times New Roman"/>
                        </a:rPr>
                        <a:t>Текущий ремонт автомобильной дороги (ул. Северная, Пристанская, Колхозная 7А, </a:t>
                      </a:r>
                      <a:r>
                        <a:rPr lang="ru-RU" sz="1600" dirty="0">
                          <a:solidFill>
                            <a:srgbClr val="000000"/>
                          </a:solidFill>
                          <a:latin typeface="Times New Roman"/>
                          <a:ea typeface="DejaVu Sans"/>
                        </a:rPr>
                        <a:t>Почтовая (район музея), «Спуск» от ул. Нагорная, мкр. Маргулова, ул. Калинина (подъезд к хирургии), мкр. Геолог, ул. Кирова, ул. Подшибякина, в р-не ж/д №2 мкр. Геолог, спуск от здания ЗАГС до здания РОВД, ул. Заводская, </a:t>
                      </a:r>
                      <a:endParaRPr dirty="0"/>
                    </a:p>
                  </a:txBody>
                  <a:tcPr/>
                </a:tc>
                <a:tc>
                  <a:txBody>
                    <a:bodyPr/>
                    <a:lstStyle/>
                    <a:p>
                      <a:pPr algn="ctr">
                        <a:lnSpc>
                          <a:spcPct val="100000"/>
                        </a:lnSpc>
                      </a:pPr>
                      <a:r>
                        <a:rPr lang="ru-RU" sz="1600" dirty="0">
                          <a:solidFill>
                            <a:srgbClr val="000000"/>
                          </a:solidFill>
                          <a:latin typeface="Times New Roman"/>
                          <a:ea typeface="Times New Roman"/>
                        </a:rPr>
                        <a:t>м2</a:t>
                      </a:r>
                      <a:endParaRPr dirty="0"/>
                    </a:p>
                  </a:txBody>
                  <a:tcPr/>
                </a:tc>
                <a:tc>
                  <a:txBody>
                    <a:bodyPr/>
                    <a:lstStyle/>
                    <a:p>
                      <a:pPr algn="ctr">
                        <a:lnSpc>
                          <a:spcPct val="100000"/>
                        </a:lnSpc>
                      </a:pPr>
                      <a:r>
                        <a:rPr lang="ru-RU" sz="1600">
                          <a:solidFill>
                            <a:srgbClr val="000000"/>
                          </a:solidFill>
                          <a:latin typeface="Times New Roman"/>
                          <a:ea typeface="Times New Roman"/>
                        </a:rPr>
                        <a:t>2 836</a:t>
                      </a:r>
                      <a:endParaRPr/>
                    </a:p>
                  </a:txBody>
                  <a:tcPr/>
                </a:tc>
                <a:tc>
                  <a:txBody>
                    <a:bodyPr/>
                    <a:lstStyle/>
                    <a:p>
                      <a:pPr algn="ctr">
                        <a:lnSpc>
                          <a:spcPct val="100000"/>
                        </a:lnSpc>
                      </a:pPr>
                      <a:r>
                        <a:rPr lang="ru-RU" sz="1600">
                          <a:solidFill>
                            <a:srgbClr val="000000"/>
                          </a:solidFill>
                          <a:latin typeface="Times New Roman"/>
                          <a:ea typeface="Times New Roman"/>
                        </a:rPr>
                        <a:t>6 855</a:t>
                      </a:r>
                      <a:endParaRPr/>
                    </a:p>
                  </a:txBody>
                  <a:tcPr/>
                </a:tc>
              </a:tr>
              <a:tr h="294088">
                <a:tc>
                  <a:txBody>
                    <a:bodyPr/>
                    <a:lstStyle/>
                    <a:p>
                      <a:pPr algn="ctr">
                        <a:lnSpc>
                          <a:spcPct val="100000"/>
                        </a:lnSpc>
                      </a:pPr>
                      <a:r>
                        <a:rPr lang="ru-RU" sz="1600">
                          <a:solidFill>
                            <a:srgbClr val="000000"/>
                          </a:solidFill>
                          <a:latin typeface="Times New Roman"/>
                          <a:ea typeface="Times New Roman"/>
                        </a:rPr>
                        <a:t>4.</a:t>
                      </a:r>
                      <a:endParaRPr/>
                    </a:p>
                  </a:txBody>
                  <a:tcPr/>
                </a:tc>
                <a:tc>
                  <a:txBody>
                    <a:bodyPr/>
                    <a:lstStyle/>
                    <a:p>
                      <a:pPr algn="just">
                        <a:lnSpc>
                          <a:spcPct val="100000"/>
                        </a:lnSpc>
                      </a:pPr>
                      <a:r>
                        <a:rPr lang="ru-RU" sz="1600">
                          <a:solidFill>
                            <a:srgbClr val="000000"/>
                          </a:solidFill>
                          <a:latin typeface="Times New Roman"/>
                          <a:ea typeface="DejaVu Sans"/>
                        </a:rPr>
                        <a:t>Устройство подъезда к д/с Солнышко </a:t>
                      </a:r>
                      <a:endParaRPr/>
                    </a:p>
                  </a:txBody>
                  <a:tcPr/>
                </a:tc>
                <a:tc>
                  <a:txBody>
                    <a:bodyPr/>
                    <a:lstStyle/>
                    <a:p>
                      <a:pPr algn="ctr">
                        <a:lnSpc>
                          <a:spcPct val="100000"/>
                        </a:lnSpc>
                      </a:pPr>
                      <a:r>
                        <a:rPr lang="ru-RU" sz="1600">
                          <a:solidFill>
                            <a:srgbClr val="000000"/>
                          </a:solidFill>
                          <a:latin typeface="Times New Roman"/>
                          <a:ea typeface="Times New Roman"/>
                        </a:rPr>
                        <a:t>м2</a:t>
                      </a:r>
                      <a:endParaRPr/>
                    </a:p>
                  </a:txBody>
                  <a:tcPr/>
                </a:tc>
                <a:tc>
                  <a:txBody>
                    <a:bodyPr/>
                    <a:lstStyle/>
                    <a:p>
                      <a:pPr algn="ctr">
                        <a:lnSpc>
                          <a:spcPct val="100000"/>
                        </a:lnSpc>
                      </a:pPr>
                      <a:r>
                        <a:rPr lang="ru-RU" sz="1600">
                          <a:solidFill>
                            <a:srgbClr val="000000"/>
                          </a:solidFill>
                          <a:latin typeface="Times New Roman"/>
                          <a:ea typeface="Times New Roman"/>
                        </a:rPr>
                        <a:t>780</a:t>
                      </a:r>
                      <a:endParaRPr/>
                    </a:p>
                  </a:txBody>
                  <a:tcPr/>
                </a:tc>
                <a:tc>
                  <a:txBody>
                    <a:bodyPr/>
                    <a:lstStyle/>
                    <a:p>
                      <a:pPr algn="ctr">
                        <a:lnSpc>
                          <a:spcPct val="100000"/>
                        </a:lnSpc>
                      </a:pPr>
                      <a:r>
                        <a:rPr lang="ru-RU" sz="1600" dirty="0">
                          <a:solidFill>
                            <a:srgbClr val="000000"/>
                          </a:solidFill>
                          <a:latin typeface="Times New Roman"/>
                          <a:ea typeface="Times New Roman"/>
                        </a:rPr>
                        <a:t>2 919</a:t>
                      </a:r>
                      <a:endParaRPr dirty="0"/>
                    </a:p>
                  </a:txBody>
                  <a:tcPr/>
                </a:tc>
              </a:tr>
              <a:tr h="297120">
                <a:tc gridSpan="2">
                  <a:txBody>
                    <a:bodyPr/>
                    <a:lstStyle/>
                    <a:p>
                      <a:pPr algn="r">
                        <a:lnSpc>
                          <a:spcPct val="100000"/>
                        </a:lnSpc>
                      </a:pPr>
                      <a:r>
                        <a:rPr lang="ru-RU" sz="1600" b="1" dirty="0">
                          <a:solidFill>
                            <a:srgbClr val="000000"/>
                          </a:solidFill>
                          <a:latin typeface="Times New Roman"/>
                        </a:rPr>
                        <a:t>Всего  расходов</a:t>
                      </a:r>
                      <a:endParaRPr dirty="0"/>
                    </a:p>
                  </a:txBody>
                  <a:tcPr/>
                </a:tc>
                <a:tc hMerge="1">
                  <a:txBody>
                    <a:bodyPr/>
                    <a:lstStyle/>
                    <a:p>
                      <a:pPr algn="ctr">
                        <a:lnSpc>
                          <a:spcPct val="100000"/>
                        </a:lnSpc>
                      </a:pPr>
                      <a:endParaRPr dirty="0"/>
                    </a:p>
                  </a:txBody>
                  <a:tcPr/>
                </a:tc>
                <a:tc>
                  <a:txBody>
                    <a:bodyPr/>
                    <a:lstStyle/>
                    <a:p>
                      <a:endParaRPr lang="ru-RU" dirty="0"/>
                    </a:p>
                  </a:txBody>
                  <a:tcPr/>
                </a:tc>
                <a:tc>
                  <a:txBody>
                    <a:bodyPr/>
                    <a:lstStyle/>
                    <a:p>
                      <a:endParaRPr lang="ru-RU"/>
                    </a:p>
                  </a:txBody>
                  <a:tcPr/>
                </a:tc>
                <a:tc>
                  <a:txBody>
                    <a:bodyPr/>
                    <a:lstStyle/>
                    <a:p>
                      <a:pPr algn="ctr"/>
                      <a:r>
                        <a:rPr lang="ru-RU" sz="1600" dirty="0" smtClean="0"/>
                        <a:t>175 030</a:t>
                      </a:r>
                      <a:endParaRPr lang="ru-RU" sz="1600" dirty="0"/>
                    </a:p>
                  </a:txBody>
                  <a:tcPr/>
                </a:tc>
              </a:tr>
            </a:tbl>
          </a:graphicData>
        </a:graphic>
      </p:graphicFrame>
      <p:sp>
        <p:nvSpPr>
          <p:cNvPr id="309" name="CustomShape 2"/>
          <p:cNvSpPr/>
          <p:nvPr/>
        </p:nvSpPr>
        <p:spPr>
          <a:xfrm>
            <a:off x="251640" y="116640"/>
            <a:ext cx="8639640" cy="1008000"/>
          </a:xfrm>
          <a:prstGeom prst="rect">
            <a:avLst/>
          </a:prstGeom>
          <a:gradFill>
            <a:gsLst>
              <a:gs pos="13000">
                <a:srgbClr val="CCCCFF"/>
              </a:gs>
              <a:gs pos="17999">
                <a:srgbClr val="99CCFF"/>
              </a:gs>
              <a:gs pos="69581">
                <a:srgbClr val="99B0FF"/>
              </a:gs>
              <a:gs pos="37000">
                <a:srgbClr val="99CCFF"/>
              </a:gs>
              <a:gs pos="82000">
                <a:srgbClr val="CCCCFF"/>
              </a:gs>
            </a:gsLst>
            <a:lin ang="16200000" scaled="0"/>
          </a:gradFill>
          <a:ln w="9360">
            <a:solidFill>
              <a:srgbClr val="46AAC4"/>
            </a:solidFill>
            <a:round/>
          </a:ln>
        </p:spPr>
        <p:txBody>
          <a:bodyPr lIns="90000" tIns="45000" rIns="90000" bIns="45000"/>
          <a:lstStyle/>
          <a:p>
            <a:pPr algn="ctr">
              <a:lnSpc>
                <a:spcPct val="100000"/>
              </a:lnSpc>
            </a:pPr>
            <a:endParaRPr lang="ru-RU" b="1" dirty="0" smtClean="0">
              <a:solidFill>
                <a:srgbClr val="000000"/>
              </a:solidFill>
              <a:latin typeface="Times New Roman"/>
              <a:ea typeface="DejaVu Sans"/>
            </a:endParaRPr>
          </a:p>
          <a:p>
            <a:pPr algn="ctr">
              <a:lnSpc>
                <a:spcPct val="100000"/>
              </a:lnSpc>
            </a:pPr>
            <a:r>
              <a:rPr lang="ru-RU" b="1" dirty="0" smtClean="0">
                <a:solidFill>
                  <a:srgbClr val="000000"/>
                </a:solidFill>
                <a:latin typeface="Times New Roman"/>
                <a:ea typeface="DejaVu Sans"/>
              </a:rPr>
              <a:t>Направление </a:t>
            </a:r>
            <a:r>
              <a:rPr lang="ru-RU" b="1" dirty="0">
                <a:solidFill>
                  <a:srgbClr val="000000"/>
                </a:solidFill>
                <a:latin typeface="Times New Roman"/>
                <a:ea typeface="DejaVu Sans"/>
              </a:rPr>
              <a:t>средств Подпрограммы «Дорожный фонд муниципального образования поселок Тазовский»</a:t>
            </a:r>
            <a:endParaRPr dirty="0"/>
          </a:p>
        </p:txBody>
      </p:sp>
      <p:sp>
        <p:nvSpPr>
          <p:cNvPr id="310" name="CustomShape 3"/>
          <p:cNvSpPr/>
          <p:nvPr/>
        </p:nvSpPr>
        <p:spPr>
          <a:xfrm>
            <a:off x="7643880" y="1124640"/>
            <a:ext cx="1307880" cy="271800"/>
          </a:xfrm>
          <a:prstGeom prst="rect">
            <a:avLst/>
          </a:prstGeom>
          <a:noFill/>
          <a:ln>
            <a:noFill/>
          </a:ln>
        </p:spPr>
        <p:txBody>
          <a:bodyPr lIns="90000" tIns="45000" rIns="90000" bIns="45000"/>
          <a:lstStyle/>
          <a:p>
            <a:pPr>
              <a:lnSpc>
                <a:spcPct val="100000"/>
              </a:lnSpc>
            </a:pPr>
            <a:r>
              <a:rPr lang="ru-RU" sz="1200" b="1">
                <a:solidFill>
                  <a:srgbClr val="000000"/>
                </a:solidFill>
                <a:latin typeface="Times New Roman"/>
                <a:ea typeface="DejaVu Sans"/>
              </a:rPr>
              <a:t>Тыс. рублей</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3000">
              <a:srgbClr val="CCCCFF"/>
            </a:gs>
            <a:gs pos="98000">
              <a:srgbClr val="99CCFF"/>
            </a:gs>
            <a:gs pos="98000">
              <a:srgbClr val="99B0FF"/>
            </a:gs>
            <a:gs pos="5000">
              <a:srgbClr val="99CCFF"/>
            </a:gs>
            <a:gs pos="9000">
              <a:srgbClr val="CCCCFF"/>
            </a:gs>
          </a:gsLst>
          <a:path path="circle">
            <a:fillToRect l="100000" t="100000"/>
          </a:path>
        </a:gradFill>
        <a:effectLst/>
      </p:bgPr>
    </p:bg>
    <p:spTree>
      <p:nvGrpSpPr>
        <p:cNvPr id="1" name=""/>
        <p:cNvGrpSpPr/>
        <p:nvPr/>
      </p:nvGrpSpPr>
      <p:grpSpPr>
        <a:xfrm>
          <a:off x="0" y="0"/>
          <a:ext cx="0" cy="0"/>
          <a:chOff x="0" y="0"/>
          <a:chExt cx="0" cy="0"/>
        </a:xfrm>
      </p:grpSpPr>
      <p:sp>
        <p:nvSpPr>
          <p:cNvPr id="311" name="CustomShape 1"/>
          <p:cNvSpPr/>
          <p:nvPr/>
        </p:nvSpPr>
        <p:spPr>
          <a:xfrm>
            <a:off x="179640" y="4653000"/>
            <a:ext cx="8796600" cy="2007360"/>
          </a:xfrm>
          <a:prstGeom prst="rect">
            <a:avLst/>
          </a:prstGeom>
          <a:noFill/>
          <a:ln>
            <a:noFill/>
          </a:ln>
        </p:spPr>
        <p:txBody>
          <a:bodyPr lIns="90000" tIns="45000" rIns="90000" bIns="45000"/>
          <a:lstStyle/>
          <a:p>
            <a:pPr algn="just">
              <a:lnSpc>
                <a:spcPct val="100000"/>
              </a:lnSpc>
            </a:pPr>
            <a:r>
              <a:rPr lang="ru-RU" sz="1400" dirty="0">
                <a:solidFill>
                  <a:srgbClr val="000000"/>
                </a:solidFill>
                <a:latin typeface="Times New Roman"/>
                <a:ea typeface="DejaVu Sans"/>
              </a:rPr>
              <a:t>Основной целью реализации жилищно-коммунальной политики является создание условий для комплексного развития жилищной сферы, обеспечение качественными жилищно-коммунальными услугами населения поселка, благоустройство территории муниципального образования.</a:t>
            </a:r>
            <a:endParaRPr dirty="0"/>
          </a:p>
          <a:p>
            <a:pPr algn="just">
              <a:lnSpc>
                <a:spcPct val="100000"/>
              </a:lnSpc>
            </a:pPr>
            <a:r>
              <a:rPr lang="ru-RU" sz="1400" dirty="0">
                <a:solidFill>
                  <a:srgbClr val="000000"/>
                </a:solidFill>
                <a:latin typeface="Times New Roman"/>
                <a:ea typeface="DejaVu Sans"/>
              </a:rPr>
              <a:t>Жилищная политика поселка направлена на создание условий для обеспечения населения доступным, качественным и благоустроенным жильем. </a:t>
            </a:r>
            <a:endParaRPr dirty="0"/>
          </a:p>
          <a:p>
            <a:pPr algn="just">
              <a:lnSpc>
                <a:spcPct val="100000"/>
              </a:lnSpc>
            </a:pPr>
            <a:r>
              <a:rPr lang="ru-RU" sz="1400" dirty="0">
                <a:solidFill>
                  <a:srgbClr val="000000"/>
                </a:solidFill>
                <a:latin typeface="Times New Roman"/>
                <a:ea typeface="DejaVu Sans"/>
              </a:rPr>
              <a:t>Коммунальное хозяйство направлено на создание современной и надежной инфраструктуры, обеспечивающей возможности для экономического развития и комфортному условию проживания.</a:t>
            </a:r>
            <a:endParaRPr dirty="0"/>
          </a:p>
          <a:p>
            <a:pPr algn="just">
              <a:lnSpc>
                <a:spcPct val="100000"/>
              </a:lnSpc>
            </a:pPr>
            <a:r>
              <a:rPr lang="ru-RU" sz="1400" dirty="0">
                <a:solidFill>
                  <a:srgbClr val="000000"/>
                </a:solidFill>
                <a:latin typeface="Times New Roman"/>
                <a:ea typeface="DejaVu Sans"/>
              </a:rPr>
              <a:t>Благоустройство территории — это целый комплекс работ, позволяющий изменить исходный ландшафт и озеленить территорию муниципального образования.</a:t>
            </a:r>
            <a:endParaRPr dirty="0"/>
          </a:p>
        </p:txBody>
      </p:sp>
      <p:graphicFrame>
        <p:nvGraphicFramePr>
          <p:cNvPr id="312" name="Диаграмма 4"/>
          <p:cNvGraphicFramePr/>
          <p:nvPr>
            <p:extLst>
              <p:ext uri="{D42A27DB-BD31-4B8C-83A1-F6EECF244321}">
                <p14:modId xmlns:p14="http://schemas.microsoft.com/office/powerpoint/2010/main" val="1285489797"/>
              </p:ext>
            </p:extLst>
          </p:nvPr>
        </p:nvGraphicFramePr>
        <p:xfrm>
          <a:off x="288720" y="1380240"/>
          <a:ext cx="6370200" cy="3094920"/>
        </p:xfrm>
        <a:graphic>
          <a:graphicData uri="http://schemas.openxmlformats.org/drawingml/2006/chart">
            <c:chart xmlns:c="http://schemas.openxmlformats.org/drawingml/2006/chart" xmlns:r="http://schemas.openxmlformats.org/officeDocument/2006/relationships" r:id="rId2"/>
          </a:graphicData>
        </a:graphic>
      </p:graphicFrame>
      <p:sp>
        <p:nvSpPr>
          <p:cNvPr id="313" name="CustomShape 2"/>
          <p:cNvSpPr/>
          <p:nvPr/>
        </p:nvSpPr>
        <p:spPr>
          <a:xfrm>
            <a:off x="251640" y="260640"/>
            <a:ext cx="4397760" cy="819360"/>
          </a:xfrm>
          <a:prstGeom prst="rect">
            <a:avLst/>
          </a:prstGeom>
          <a:noFill/>
          <a:ln>
            <a:noFill/>
          </a:ln>
        </p:spPr>
        <p:txBody>
          <a:bodyPr lIns="90000" tIns="45000" rIns="90000" bIns="45000"/>
          <a:lstStyle/>
          <a:p>
            <a:pPr algn="ctr">
              <a:lnSpc>
                <a:spcPct val="100000"/>
              </a:lnSpc>
            </a:pPr>
            <a:r>
              <a:rPr lang="ru-RU" sz="1600" b="1" dirty="0">
                <a:latin typeface="Times New Roman"/>
                <a:ea typeface="DejaVu Sans"/>
              </a:rPr>
              <a:t>Расходы бюджета муниципального образования на жилищно-коммунальное хозяйство за 2012-2014 годы, тыс. рублей</a:t>
            </a:r>
            <a:endParaRPr b="1" dirty="0"/>
          </a:p>
        </p:txBody>
      </p:sp>
      <p:pic>
        <p:nvPicPr>
          <p:cNvPr id="314" name="Рисунок 3"/>
          <p:cNvPicPr/>
          <p:nvPr/>
        </p:nvPicPr>
        <p:blipFill>
          <a:blip r:embed="rId3"/>
          <a:stretch>
            <a:fillRect/>
          </a:stretch>
        </p:blipFill>
        <p:spPr>
          <a:xfrm>
            <a:off x="7193880" y="116640"/>
            <a:ext cx="1749240" cy="1870920"/>
          </a:xfrm>
          <a:prstGeom prst="rect">
            <a:avLst/>
          </a:prstGeom>
          <a:ln>
            <a:noFill/>
          </a:ln>
        </p:spPr>
      </p:pic>
      <p:pic>
        <p:nvPicPr>
          <p:cNvPr id="315" name="Рисунок 6"/>
          <p:cNvPicPr/>
          <p:nvPr/>
        </p:nvPicPr>
        <p:blipFill>
          <a:blip r:embed="rId4"/>
          <a:stretch>
            <a:fillRect/>
          </a:stretch>
        </p:blipFill>
        <p:spPr>
          <a:xfrm>
            <a:off x="6660360" y="1989000"/>
            <a:ext cx="2315880" cy="2302920"/>
          </a:xfrm>
          <a:prstGeom prst="rect">
            <a:avLst/>
          </a:prstGeom>
          <a:ln>
            <a:noFill/>
          </a:ln>
        </p:spPr>
      </p:pic>
      <p:pic>
        <p:nvPicPr>
          <p:cNvPr id="316" name="Рисунок 7"/>
          <p:cNvPicPr/>
          <p:nvPr/>
        </p:nvPicPr>
        <p:blipFill>
          <a:blip r:embed="rId5"/>
          <a:stretch>
            <a:fillRect/>
          </a:stretch>
        </p:blipFill>
        <p:spPr>
          <a:xfrm>
            <a:off x="5364000" y="116640"/>
            <a:ext cx="1828080" cy="1870920"/>
          </a:xfrm>
          <a:prstGeom prst="rect">
            <a:avLst/>
          </a:prstGeom>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3000">
              <a:srgbClr val="CCCCFF"/>
            </a:gs>
            <a:gs pos="98000">
              <a:srgbClr val="99CCFF"/>
            </a:gs>
            <a:gs pos="98000">
              <a:srgbClr val="99B0FF"/>
            </a:gs>
            <a:gs pos="5000">
              <a:srgbClr val="99CCFF"/>
            </a:gs>
            <a:gs pos="9000">
              <a:srgbClr val="CCCCFF"/>
            </a:gs>
          </a:gsLst>
          <a:path path="circle">
            <a:fillToRect l="100000" t="100000"/>
          </a:path>
        </a:gradFill>
        <a:effectLst/>
      </p:bgPr>
    </p:bg>
    <p:spTree>
      <p:nvGrpSpPr>
        <p:cNvPr id="1" name=""/>
        <p:cNvGrpSpPr/>
        <p:nvPr/>
      </p:nvGrpSpPr>
      <p:grpSpPr>
        <a:xfrm>
          <a:off x="0" y="0"/>
          <a:ext cx="0" cy="0"/>
          <a:chOff x="0" y="0"/>
          <a:chExt cx="0" cy="0"/>
        </a:xfrm>
      </p:grpSpPr>
      <p:sp>
        <p:nvSpPr>
          <p:cNvPr id="317" name="CustomShape 1"/>
          <p:cNvSpPr/>
          <p:nvPr/>
        </p:nvSpPr>
        <p:spPr>
          <a:xfrm>
            <a:off x="713880" y="131760"/>
            <a:ext cx="7770960" cy="1089360"/>
          </a:xfrm>
          <a:prstGeom prst="rect">
            <a:avLst/>
          </a:prstGeom>
          <a:noFill/>
          <a:ln>
            <a:noFill/>
          </a:ln>
        </p:spPr>
        <p:txBody>
          <a:bodyPr lIns="90000" tIns="45000" rIns="90000" bIns="45000" anchor="ctr"/>
          <a:lstStyle/>
          <a:p>
            <a:pPr algn="ctr">
              <a:lnSpc>
                <a:spcPct val="100000"/>
              </a:lnSpc>
            </a:pPr>
            <a:endParaRPr/>
          </a:p>
          <a:p>
            <a:pPr algn="ctr">
              <a:lnSpc>
                <a:spcPct val="100000"/>
              </a:lnSpc>
            </a:pPr>
            <a:r>
              <a:rPr lang="ru-RU" sz="1400" b="1">
                <a:solidFill>
                  <a:srgbClr val="000000"/>
                </a:solidFill>
                <a:latin typeface="Times New Roman"/>
                <a:ea typeface="DejaVu Sans"/>
              </a:rPr>
              <a:t>Муниципальная программа </a:t>
            </a:r>
            <a:endParaRPr/>
          </a:p>
          <a:p>
            <a:pPr algn="ctr">
              <a:lnSpc>
                <a:spcPct val="100000"/>
              </a:lnSpc>
            </a:pPr>
            <a:r>
              <a:rPr lang="ru-RU" sz="1400" b="1">
                <a:solidFill>
                  <a:srgbClr val="000000"/>
                </a:solidFill>
                <a:latin typeface="Times New Roman"/>
                <a:ea typeface="DejaVu Sans"/>
              </a:rPr>
              <a:t>«</a:t>
            </a:r>
            <a:r>
              <a:rPr lang="ru-RU" sz="1350" b="1">
                <a:solidFill>
                  <a:srgbClr val="000000"/>
                </a:solidFill>
                <a:latin typeface="Times New Roman"/>
                <a:ea typeface="DejaVu Sans"/>
              </a:rPr>
              <a:t>Проведение капитального ремонта муниципального жилищного фонда, повышение уровня благоустройства муниципального жилищного фонда, проведение капитального ремонта многоквартирных домов, повышение уровня благоустройства многоквартирных домов, расположенных на территории муниципального образования поселок Тазовский, в 2014 году</a:t>
            </a:r>
            <a:r>
              <a:rPr lang="ru-RU" sz="1400" b="1">
                <a:solidFill>
                  <a:srgbClr val="000000"/>
                </a:solidFill>
                <a:latin typeface="Times New Roman"/>
                <a:ea typeface="DejaVu Sans"/>
              </a:rPr>
              <a:t>»</a:t>
            </a:r>
            <a:endParaRPr/>
          </a:p>
          <a:p>
            <a:pPr algn="ctr">
              <a:lnSpc>
                <a:spcPct val="100000"/>
              </a:lnSpc>
            </a:pPr>
            <a:r>
              <a:rPr lang="ru-RU" sz="1400" b="1">
                <a:solidFill>
                  <a:srgbClr val="000000"/>
                </a:solidFill>
                <a:latin typeface="Times New Roman"/>
                <a:ea typeface="DejaVu Sans"/>
              </a:rPr>
              <a:t> </a:t>
            </a:r>
            <a:endParaRPr/>
          </a:p>
        </p:txBody>
      </p:sp>
      <p:sp>
        <p:nvSpPr>
          <p:cNvPr id="318" name="CustomShape 2"/>
          <p:cNvSpPr/>
          <p:nvPr/>
        </p:nvSpPr>
        <p:spPr>
          <a:xfrm>
            <a:off x="675000" y="1323720"/>
            <a:ext cx="8000280" cy="546120"/>
          </a:xfrm>
          <a:prstGeom prst="roundRect">
            <a:avLst>
              <a:gd name="adj" fmla="val 4729"/>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400" b="1">
                <a:solidFill>
                  <a:srgbClr val="0D0D0D"/>
                </a:solidFill>
                <a:latin typeface="Times New Roman"/>
                <a:ea typeface="DejaVu Sans"/>
              </a:rPr>
              <a:t>Ответственный исполнитель:</a:t>
            </a:r>
            <a:endParaRPr/>
          </a:p>
          <a:p>
            <a:pPr algn="ctr">
              <a:lnSpc>
                <a:spcPct val="100000"/>
              </a:lnSpc>
            </a:pPr>
            <a:r>
              <a:rPr lang="ru-RU" sz="1400" b="1">
                <a:solidFill>
                  <a:srgbClr val="0D0D0D"/>
                </a:solidFill>
                <a:latin typeface="Times New Roman"/>
                <a:ea typeface="DejaVu Sans"/>
              </a:rPr>
              <a:t>Администрация поселка Тазовский</a:t>
            </a:r>
            <a:endParaRPr/>
          </a:p>
        </p:txBody>
      </p:sp>
      <p:sp>
        <p:nvSpPr>
          <p:cNvPr id="319" name="CustomShape 3"/>
          <p:cNvSpPr/>
          <p:nvPr/>
        </p:nvSpPr>
        <p:spPr>
          <a:xfrm>
            <a:off x="459000" y="1939320"/>
            <a:ext cx="8423640" cy="502560"/>
          </a:xfrm>
          <a:prstGeom prst="roundRect">
            <a:avLst>
              <a:gd name="adj" fmla="val 16667"/>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FFFFFF"/>
                </a:solidFill>
                <a:latin typeface="Times New Roman"/>
                <a:ea typeface="DejaVu Sans"/>
              </a:rPr>
              <a:t>Цель муниципальной программы:</a:t>
            </a:r>
            <a:endParaRPr/>
          </a:p>
        </p:txBody>
      </p:sp>
      <p:sp>
        <p:nvSpPr>
          <p:cNvPr id="320" name="CustomShape 4"/>
          <p:cNvSpPr/>
          <p:nvPr/>
        </p:nvSpPr>
        <p:spPr>
          <a:xfrm>
            <a:off x="833400" y="2608560"/>
            <a:ext cx="7991280" cy="58644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nchor="ctr"/>
          <a:lstStyle/>
          <a:p>
            <a:pPr algn="ctr">
              <a:lnSpc>
                <a:spcPct val="100000"/>
              </a:lnSpc>
            </a:pPr>
            <a:r>
              <a:rPr lang="ru-RU" sz="1400">
                <a:solidFill>
                  <a:srgbClr val="000000"/>
                </a:solidFill>
                <a:latin typeface="Times New Roman"/>
                <a:ea typeface="DejaVu Sans"/>
              </a:rPr>
              <a:t>Создание безопасных и благоприятных условий проживания граждан;</a:t>
            </a:r>
            <a:endParaRPr/>
          </a:p>
          <a:p>
            <a:pPr algn="ctr">
              <a:lnSpc>
                <a:spcPct val="100000"/>
              </a:lnSpc>
            </a:pPr>
            <a:r>
              <a:rPr lang="ru-RU" sz="1400">
                <a:solidFill>
                  <a:srgbClr val="000000"/>
                </a:solidFill>
                <a:latin typeface="Times New Roman"/>
                <a:ea typeface="DejaVu Sans"/>
              </a:rPr>
              <a:t>Внедрение и реализация модернизационных, инновационных и ресурсосберегающих технологий</a:t>
            </a:r>
            <a:endParaRPr/>
          </a:p>
        </p:txBody>
      </p:sp>
      <p:sp>
        <p:nvSpPr>
          <p:cNvPr id="321" name="CustomShape 5"/>
          <p:cNvSpPr/>
          <p:nvPr/>
        </p:nvSpPr>
        <p:spPr>
          <a:xfrm>
            <a:off x="3300840" y="3378240"/>
            <a:ext cx="3438720" cy="625680"/>
          </a:xfrm>
          <a:prstGeom prst="roundRect">
            <a:avLst>
              <a:gd name="adj" fmla="val 16667"/>
            </a:avLst>
          </a:prstGeom>
          <a:gradFill>
            <a:gsLst>
              <a:gs pos="0">
                <a:srgbClr val="7B57A7"/>
              </a:gs>
              <a:gs pos="50000">
                <a:srgbClr val="5E437F"/>
              </a:gs>
              <a:gs pos="100000">
                <a:srgbClr val="7B57A7"/>
              </a:gs>
            </a:gsLst>
            <a:lin ang="16200000"/>
          </a:gradFill>
          <a:ln>
            <a:noFill/>
          </a:ln>
        </p:spPr>
        <p:txBody>
          <a:bodyPr lIns="90000" tIns="45000" rIns="90000" bIns="45000" anchor="ctr"/>
          <a:lstStyle/>
          <a:p>
            <a:pPr algn="ctr">
              <a:lnSpc>
                <a:spcPct val="100000"/>
              </a:lnSpc>
            </a:pPr>
            <a:r>
              <a:rPr lang="ru-RU" b="1">
                <a:solidFill>
                  <a:srgbClr val="FFFFFF"/>
                </a:solidFill>
                <a:latin typeface="Times New Roman"/>
                <a:ea typeface="DejaVu Sans"/>
              </a:rPr>
              <a:t>Результаты</a:t>
            </a:r>
            <a:r>
              <a:rPr lang="ru-RU">
                <a:solidFill>
                  <a:srgbClr val="FFFFFF"/>
                </a:solidFill>
                <a:latin typeface="Times New Roman"/>
                <a:ea typeface="DejaVu Sans"/>
              </a:rPr>
              <a:t> реализации программы</a:t>
            </a:r>
            <a:endParaRPr/>
          </a:p>
        </p:txBody>
      </p:sp>
      <p:sp>
        <p:nvSpPr>
          <p:cNvPr id="322" name="CustomShape 6"/>
          <p:cNvSpPr/>
          <p:nvPr/>
        </p:nvSpPr>
        <p:spPr>
          <a:xfrm>
            <a:off x="267840" y="4286160"/>
            <a:ext cx="3031200" cy="1085400"/>
          </a:xfrm>
          <a:prstGeom prst="roundRect">
            <a:avLst>
              <a:gd name="adj" fmla="val 25430"/>
            </a:avLst>
          </a:prstGeom>
          <a:gradFill>
            <a:gsLst>
              <a:gs pos="0">
                <a:srgbClr val="F1EAF8"/>
              </a:gs>
              <a:gs pos="50000">
                <a:srgbClr val="C8B3E9"/>
              </a:gs>
              <a:gs pos="100000">
                <a:srgbClr val="F1EAF8"/>
              </a:gs>
            </a:gsLst>
            <a:lin ang="16200000"/>
          </a:gradFill>
          <a:ln w="9360">
            <a:solidFill>
              <a:srgbClr val="7D5FA0"/>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Проведен текущий ремонт дома № 4 по ул. Пристанская (после пожара) 256,5 м2, ремонт квартиры № 14 по ул. мкр. Геолог – ИСПОЛЬЗОВАНО СРЕДСТВ В СУММЕ – 2065 тыс. руб.   </a:t>
            </a:r>
            <a:endParaRPr/>
          </a:p>
        </p:txBody>
      </p:sp>
      <p:sp>
        <p:nvSpPr>
          <p:cNvPr id="323" name="Line 7"/>
          <p:cNvSpPr/>
          <p:nvPr/>
        </p:nvSpPr>
        <p:spPr>
          <a:xfrm>
            <a:off x="2187720" y="3196080"/>
            <a:ext cx="4984200" cy="0"/>
          </a:xfrm>
          <a:prstGeom prst="line">
            <a:avLst/>
          </a:prstGeom>
          <a:ln w="9360">
            <a:solidFill>
              <a:srgbClr val="4A7EBB"/>
            </a:solidFill>
            <a:round/>
          </a:ln>
        </p:spPr>
      </p:sp>
      <p:sp>
        <p:nvSpPr>
          <p:cNvPr id="324" name="Line 8"/>
          <p:cNvSpPr/>
          <p:nvPr/>
        </p:nvSpPr>
        <p:spPr>
          <a:xfrm>
            <a:off x="4897440" y="3211920"/>
            <a:ext cx="0" cy="165960"/>
          </a:xfrm>
          <a:prstGeom prst="line">
            <a:avLst/>
          </a:prstGeom>
          <a:ln w="9360">
            <a:solidFill>
              <a:srgbClr val="4A7EBB"/>
            </a:solidFill>
            <a:round/>
          </a:ln>
        </p:spPr>
      </p:sp>
      <p:sp>
        <p:nvSpPr>
          <p:cNvPr id="325" name="CustomShape 9"/>
          <p:cNvSpPr/>
          <p:nvPr/>
        </p:nvSpPr>
        <p:spPr>
          <a:xfrm>
            <a:off x="3501720" y="4239720"/>
            <a:ext cx="2806920" cy="1177920"/>
          </a:xfrm>
          <a:prstGeom prst="roundRect">
            <a:avLst>
              <a:gd name="adj" fmla="val 20207"/>
            </a:avLst>
          </a:prstGeom>
          <a:gradFill>
            <a:gsLst>
              <a:gs pos="0">
                <a:srgbClr val="F1EAF8"/>
              </a:gs>
              <a:gs pos="50000">
                <a:srgbClr val="C8B3E9"/>
              </a:gs>
              <a:gs pos="100000">
                <a:srgbClr val="F1EAF8"/>
              </a:gs>
            </a:gsLst>
            <a:lin ang="16200000"/>
          </a:gradFill>
          <a:ln w="9360">
            <a:solidFill>
              <a:srgbClr val="7D5FA0"/>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Капитальный ремонт дома № 45 по ул. Пушкина 45 – 407,4 м2. ИСПОЛЬЗОВАНО СРЕДСТВ В СУММЕ 15 838 тыс. руб.</a:t>
            </a:r>
            <a:endParaRPr/>
          </a:p>
        </p:txBody>
      </p:sp>
      <p:sp>
        <p:nvSpPr>
          <p:cNvPr id="326" name="CustomShape 10"/>
          <p:cNvSpPr/>
          <p:nvPr/>
        </p:nvSpPr>
        <p:spPr>
          <a:xfrm>
            <a:off x="6444360" y="4286160"/>
            <a:ext cx="2590920" cy="1085400"/>
          </a:xfrm>
          <a:prstGeom prst="roundRect">
            <a:avLst>
              <a:gd name="adj" fmla="val 18087"/>
            </a:avLst>
          </a:prstGeom>
          <a:gradFill>
            <a:gsLst>
              <a:gs pos="0">
                <a:srgbClr val="F1EAF8"/>
              </a:gs>
              <a:gs pos="50000">
                <a:srgbClr val="C8B3E9"/>
              </a:gs>
              <a:gs pos="100000">
                <a:srgbClr val="F1EAF8"/>
              </a:gs>
            </a:gsLst>
            <a:lin ang="16200000"/>
          </a:gradFill>
          <a:ln w="9360">
            <a:solidFill>
              <a:srgbClr val="7D5FA0"/>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Капитальный ремонт жилищного фонда дом № 43 по ул. Пушкина, № 6 «А» по ул. Калинина. ПРЕДОСТАВЛЕНО СУБСИДИЙ НА СУММУ – 24 352 ТЫС. РУБ.</a:t>
            </a:r>
            <a:endParaRPr/>
          </a:p>
        </p:txBody>
      </p:sp>
      <p:sp>
        <p:nvSpPr>
          <p:cNvPr id="327" name="CustomShape 11"/>
          <p:cNvSpPr/>
          <p:nvPr/>
        </p:nvSpPr>
        <p:spPr>
          <a:xfrm>
            <a:off x="249840" y="5796360"/>
            <a:ext cx="8686440" cy="941400"/>
          </a:xfrm>
          <a:prstGeom prst="roundRect">
            <a:avLst>
              <a:gd name="adj" fmla="val 25430"/>
            </a:avLst>
          </a:prstGeom>
          <a:gradFill>
            <a:gsLst>
              <a:gs pos="0">
                <a:srgbClr val="F1EAF8"/>
              </a:gs>
              <a:gs pos="50000">
                <a:srgbClr val="C8B3E9"/>
              </a:gs>
              <a:gs pos="100000">
                <a:srgbClr val="F1EAF8"/>
              </a:gs>
            </a:gsLst>
            <a:lin ang="16200000"/>
          </a:gradFill>
          <a:ln w="9360">
            <a:solidFill>
              <a:srgbClr val="7D5FA0"/>
            </a:solidFill>
            <a:round/>
          </a:ln>
        </p:spPr>
        <p:txBody>
          <a:bodyPr lIns="90000" tIns="45000" rIns="90000" bIns="45000" anchor="ctr"/>
          <a:lstStyle/>
          <a:p>
            <a:pPr algn="ctr">
              <a:lnSpc>
                <a:spcPct val="100000"/>
              </a:lnSpc>
            </a:pPr>
            <a:r>
              <a:rPr lang="ru-RU" sz="2000" b="1" i="1">
                <a:solidFill>
                  <a:srgbClr val="000000"/>
                </a:solidFill>
                <a:latin typeface="Times New Roman"/>
                <a:ea typeface="DejaVu Sans"/>
              </a:rPr>
              <a:t>На реализацию муниципальной программы затрачено бюджетных средств всего в сумме 42 255  тыс. рублей </a:t>
            </a:r>
            <a:endParaRPr/>
          </a:p>
        </p:txBody>
      </p:sp>
      <p:sp>
        <p:nvSpPr>
          <p:cNvPr id="328" name="CustomShape 12"/>
          <p:cNvSpPr/>
          <p:nvPr/>
        </p:nvSpPr>
        <p:spPr>
          <a:xfrm flipH="1">
            <a:off x="1783080" y="3691440"/>
            <a:ext cx="1514880" cy="593280"/>
          </a:xfrm>
          <a:prstGeom prst="straightConnector1">
            <a:avLst/>
          </a:prstGeom>
          <a:noFill/>
          <a:ln w="9360">
            <a:solidFill>
              <a:srgbClr val="4A7EBB"/>
            </a:solidFill>
            <a:round/>
            <a:tailEnd type="arrow" w="med" len="med"/>
          </a:ln>
        </p:spPr>
      </p:sp>
      <p:sp>
        <p:nvSpPr>
          <p:cNvPr id="329" name="CustomShape 13"/>
          <p:cNvSpPr/>
          <p:nvPr/>
        </p:nvSpPr>
        <p:spPr>
          <a:xfrm>
            <a:off x="6741000" y="3645000"/>
            <a:ext cx="1294560" cy="593280"/>
          </a:xfrm>
          <a:prstGeom prst="straightConnector1">
            <a:avLst/>
          </a:prstGeom>
          <a:noFill/>
          <a:ln w="9360">
            <a:solidFill>
              <a:srgbClr val="4A7EBB"/>
            </a:solidFill>
            <a:round/>
            <a:tailEnd type="arrow" w="med" len="med"/>
          </a:ln>
        </p:spPr>
      </p:sp>
      <p:sp>
        <p:nvSpPr>
          <p:cNvPr id="330" name="CustomShape 14"/>
          <p:cNvSpPr/>
          <p:nvPr/>
        </p:nvSpPr>
        <p:spPr>
          <a:xfrm>
            <a:off x="4905720" y="4090680"/>
            <a:ext cx="360" cy="194040"/>
          </a:xfrm>
          <a:prstGeom prst="straightConnector1">
            <a:avLst/>
          </a:prstGeom>
          <a:noFill/>
          <a:ln w="9360">
            <a:solidFill>
              <a:srgbClr val="4A7EBB"/>
            </a:solidFill>
            <a:round/>
            <a:tailEnd type="arrow" w="med" len="med"/>
          </a:ln>
        </p:spPr>
      </p:sp>
      <p:sp>
        <p:nvSpPr>
          <p:cNvPr id="331" name="CustomShape 15"/>
          <p:cNvSpPr/>
          <p:nvPr/>
        </p:nvSpPr>
        <p:spPr>
          <a:xfrm>
            <a:off x="1619640" y="5373360"/>
            <a:ext cx="1438560" cy="430560"/>
          </a:xfrm>
          <a:prstGeom prst="straightConnector1">
            <a:avLst/>
          </a:prstGeom>
          <a:noFill/>
          <a:ln w="9360">
            <a:solidFill>
              <a:srgbClr val="4A7EBB"/>
            </a:solidFill>
            <a:round/>
            <a:tailEnd type="arrow" w="med" len="med"/>
          </a:ln>
        </p:spPr>
      </p:sp>
      <p:sp>
        <p:nvSpPr>
          <p:cNvPr id="332" name="CustomShape 16"/>
          <p:cNvSpPr/>
          <p:nvPr/>
        </p:nvSpPr>
        <p:spPr>
          <a:xfrm flipH="1">
            <a:off x="6442920" y="5419080"/>
            <a:ext cx="1438560" cy="384840"/>
          </a:xfrm>
          <a:prstGeom prst="straightConnector1">
            <a:avLst/>
          </a:prstGeom>
          <a:noFill/>
          <a:ln w="9360">
            <a:solidFill>
              <a:srgbClr val="4A7EBB"/>
            </a:solidFill>
            <a:round/>
            <a:tailEnd type="arrow" w="med" len="med"/>
          </a:ln>
        </p:spPr>
      </p:sp>
      <p:sp>
        <p:nvSpPr>
          <p:cNvPr id="333" name="CustomShape 17"/>
          <p:cNvSpPr/>
          <p:nvPr/>
        </p:nvSpPr>
        <p:spPr>
          <a:xfrm>
            <a:off x="5010480" y="5427720"/>
            <a:ext cx="360" cy="376200"/>
          </a:xfrm>
          <a:prstGeom prst="straightConnector1">
            <a:avLst/>
          </a:prstGeom>
          <a:noFill/>
          <a:ln w="9360">
            <a:solidFill>
              <a:srgbClr val="4A7EBB"/>
            </a:solidFill>
            <a:round/>
            <a:tailEnd type="arrow" w="med" len="med"/>
          </a:ln>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34" name="CustomShape 1"/>
          <p:cNvSpPr/>
          <p:nvPr/>
        </p:nvSpPr>
        <p:spPr>
          <a:xfrm>
            <a:off x="713880" y="44640"/>
            <a:ext cx="7770960" cy="494280"/>
          </a:xfrm>
          <a:prstGeom prst="rect">
            <a:avLst/>
          </a:prstGeom>
          <a:noFill/>
          <a:ln>
            <a:noFill/>
          </a:ln>
        </p:spPr>
        <p:txBody>
          <a:bodyPr lIns="90000" tIns="45000" rIns="90000" bIns="45000" anchor="ctr"/>
          <a:lstStyle/>
          <a:p>
            <a:pPr algn="ctr">
              <a:lnSpc>
                <a:spcPct val="100000"/>
              </a:lnSpc>
            </a:pPr>
            <a:r>
              <a:rPr lang="ru-RU" sz="1600" b="1">
                <a:solidFill>
                  <a:srgbClr val="000000"/>
                </a:solidFill>
                <a:latin typeface="Times New Roman"/>
                <a:ea typeface="DejaVu Sans"/>
              </a:rPr>
              <a:t>Муниципальная программа «Обеспечение качественными услугами жилищно-коммунального хозяйства на 2014-2016 годы»</a:t>
            </a:r>
            <a:endParaRPr/>
          </a:p>
        </p:txBody>
      </p:sp>
      <p:sp>
        <p:nvSpPr>
          <p:cNvPr id="335" name="CustomShape 2"/>
          <p:cNvSpPr/>
          <p:nvPr/>
        </p:nvSpPr>
        <p:spPr>
          <a:xfrm>
            <a:off x="280080" y="649800"/>
            <a:ext cx="8610840" cy="329760"/>
          </a:xfrm>
          <a:prstGeom prst="roundRect">
            <a:avLst>
              <a:gd name="adj" fmla="val 16667"/>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400" b="1">
                <a:solidFill>
                  <a:srgbClr val="0D0D0D"/>
                </a:solidFill>
                <a:latin typeface="Times New Roman"/>
                <a:ea typeface="DejaVu Sans"/>
              </a:rPr>
              <a:t>Ответственный исполнитель  Администрация поселка Тазовский</a:t>
            </a:r>
            <a:endParaRPr/>
          </a:p>
        </p:txBody>
      </p:sp>
      <p:sp>
        <p:nvSpPr>
          <p:cNvPr id="336" name="CustomShape 3"/>
          <p:cNvSpPr/>
          <p:nvPr/>
        </p:nvSpPr>
        <p:spPr>
          <a:xfrm>
            <a:off x="280080" y="1124640"/>
            <a:ext cx="8610840" cy="358560"/>
          </a:xfrm>
          <a:prstGeom prst="roundRect">
            <a:avLst>
              <a:gd name="adj" fmla="val 16667"/>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FFFFFF"/>
                </a:solidFill>
                <a:latin typeface="Times New Roman"/>
                <a:ea typeface="DejaVu Sans"/>
              </a:rPr>
              <a:t>Цель муниципальной программы</a:t>
            </a:r>
            <a:r>
              <a:rPr lang="ru-RU" sz="1600">
                <a:solidFill>
                  <a:srgbClr val="FFFFFF"/>
                </a:solidFill>
                <a:latin typeface="Times New Roman"/>
                <a:ea typeface="DejaVu Sans"/>
              </a:rPr>
              <a:t>:</a:t>
            </a:r>
            <a:endParaRPr/>
          </a:p>
        </p:txBody>
      </p:sp>
      <p:sp>
        <p:nvSpPr>
          <p:cNvPr id="337" name="CustomShape 4"/>
          <p:cNvSpPr/>
          <p:nvPr/>
        </p:nvSpPr>
        <p:spPr>
          <a:xfrm>
            <a:off x="280080" y="1556640"/>
            <a:ext cx="8610840" cy="1150560"/>
          </a:xfrm>
          <a:prstGeom prst="rect">
            <a:avLst/>
          </a:prstGeom>
          <a:gradFill>
            <a:gsLst>
              <a:gs pos="0">
                <a:srgbClr val="F4FFE6"/>
              </a:gs>
              <a:gs pos="50000">
                <a:srgbClr val="D9FDA6"/>
              </a:gs>
              <a:gs pos="100000">
                <a:srgbClr val="F4FFE6"/>
              </a:gs>
            </a:gsLst>
            <a:lin ang="16200000"/>
          </a:gradFill>
          <a:ln w="9360">
            <a:solidFill>
              <a:srgbClr val="98B855"/>
            </a:solidFill>
            <a:round/>
          </a:ln>
        </p:spPr>
        <p:txBody>
          <a:bodyPr lIns="90000" tIns="45000" rIns="90000" bIns="45000" anchor="ctr"/>
          <a:lstStyle/>
          <a:p>
            <a:pPr algn="ctr">
              <a:lnSpc>
                <a:spcPct val="100000"/>
              </a:lnSpc>
            </a:pPr>
            <a:r>
              <a:rPr lang="ru-RU" sz="1300" b="1">
                <a:solidFill>
                  <a:srgbClr val="000000"/>
                </a:solidFill>
                <a:latin typeface="Times New Roman"/>
                <a:ea typeface="DejaVu Sans"/>
              </a:rPr>
              <a:t>Улучшение состояния коммунальной инфраструктуры, повышение качества услуг в сфере коммунального обслуживания населения, сокращение расходной части бюджета на энергообеспечение за счет выявления нерационального использования энергоресурсов и повышения эффективности их использования, снижение негативного воздействия на окружающую среду отходов производства и потребления, повышение уровня благоустройства и  озеленения территории поселка Тазовский</a:t>
            </a:r>
            <a:endParaRPr/>
          </a:p>
        </p:txBody>
      </p:sp>
      <p:sp>
        <p:nvSpPr>
          <p:cNvPr id="338" name="CustomShape 5"/>
          <p:cNvSpPr/>
          <p:nvPr/>
        </p:nvSpPr>
        <p:spPr>
          <a:xfrm>
            <a:off x="2901600" y="2853000"/>
            <a:ext cx="3382920" cy="358560"/>
          </a:xfrm>
          <a:prstGeom prst="roundRect">
            <a:avLst>
              <a:gd name="adj" fmla="val 0"/>
            </a:avLst>
          </a:prstGeom>
          <a:gradFill>
            <a:gsLst>
              <a:gs pos="0">
                <a:srgbClr val="34B3D5"/>
              </a:gs>
              <a:gs pos="50000">
                <a:srgbClr val="2988A1"/>
              </a:gs>
              <a:gs pos="100000">
                <a:srgbClr val="34B3D5"/>
              </a:gs>
            </a:gsLst>
            <a:lin ang="16200000"/>
          </a:gradFill>
          <a:ln>
            <a:noFill/>
          </a:ln>
        </p:spPr>
        <p:txBody>
          <a:bodyPr lIns="90000" tIns="45000" rIns="90000" bIns="45000" anchor="ctr"/>
          <a:lstStyle/>
          <a:p>
            <a:pPr algn="ctr">
              <a:lnSpc>
                <a:spcPct val="100000"/>
              </a:lnSpc>
            </a:pPr>
            <a:r>
              <a:rPr lang="ru-RU">
                <a:solidFill>
                  <a:srgbClr val="FFFFFF"/>
                </a:solidFill>
                <a:latin typeface="Times New Roman"/>
                <a:ea typeface="DejaVu Sans"/>
              </a:rPr>
              <a:t>Подпрограммы:</a:t>
            </a:r>
            <a:endParaRPr/>
          </a:p>
        </p:txBody>
      </p:sp>
      <p:sp>
        <p:nvSpPr>
          <p:cNvPr id="339" name="Line 6"/>
          <p:cNvSpPr/>
          <p:nvPr/>
        </p:nvSpPr>
        <p:spPr>
          <a:xfrm>
            <a:off x="4599720" y="2448720"/>
            <a:ext cx="0" cy="165960"/>
          </a:xfrm>
          <a:prstGeom prst="line">
            <a:avLst/>
          </a:prstGeom>
          <a:ln w="9360">
            <a:solidFill>
              <a:srgbClr val="4A7EBB"/>
            </a:solidFill>
            <a:round/>
          </a:ln>
        </p:spPr>
      </p:sp>
      <p:sp>
        <p:nvSpPr>
          <p:cNvPr id="340" name="Line 7"/>
          <p:cNvSpPr/>
          <p:nvPr/>
        </p:nvSpPr>
        <p:spPr>
          <a:xfrm>
            <a:off x="4593600" y="1268640"/>
            <a:ext cx="0" cy="124920"/>
          </a:xfrm>
          <a:prstGeom prst="line">
            <a:avLst/>
          </a:prstGeom>
          <a:ln w="9360">
            <a:solidFill>
              <a:srgbClr val="4A7EBB"/>
            </a:solidFill>
            <a:round/>
          </a:ln>
        </p:spPr>
      </p:sp>
      <p:sp>
        <p:nvSpPr>
          <p:cNvPr id="341" name="CustomShape 8"/>
          <p:cNvSpPr/>
          <p:nvPr/>
        </p:nvSpPr>
        <p:spPr>
          <a:xfrm>
            <a:off x="186480" y="3501000"/>
            <a:ext cx="2662920" cy="1222560"/>
          </a:xfrm>
          <a:prstGeom prst="roundRect">
            <a:avLst>
              <a:gd name="adj" fmla="val 17638"/>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«Развитие системы обращения с отходами в муниципальном образовании поселок Тазовский в 2014-2016 годах»</a:t>
            </a:r>
            <a:endParaRPr/>
          </a:p>
        </p:txBody>
      </p:sp>
      <p:sp>
        <p:nvSpPr>
          <p:cNvPr id="342" name="CustomShape 9"/>
          <p:cNvSpPr/>
          <p:nvPr/>
        </p:nvSpPr>
        <p:spPr>
          <a:xfrm>
            <a:off x="2988000" y="3501000"/>
            <a:ext cx="2950920" cy="1222560"/>
          </a:xfrm>
          <a:prstGeom prst="roundRect">
            <a:avLst>
              <a:gd name="adj" fmla="val 19972"/>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«Комплексное развитие систем коммунальной инфраструктуры муниципального образования  поселок Тазовский на период до 2015 года»</a:t>
            </a:r>
            <a:endParaRPr/>
          </a:p>
        </p:txBody>
      </p:sp>
      <p:sp>
        <p:nvSpPr>
          <p:cNvPr id="343" name="CustomShape 10"/>
          <p:cNvSpPr/>
          <p:nvPr/>
        </p:nvSpPr>
        <p:spPr>
          <a:xfrm>
            <a:off x="6084000" y="3501000"/>
            <a:ext cx="2662920" cy="1222560"/>
          </a:xfrm>
          <a:prstGeom prst="roundRect">
            <a:avLst>
              <a:gd name="adj" fmla="val 20750"/>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«Благоустройство и озеленение территории поселка муниципального образования поселок Тазовский на 2014 год и плановый период 2015-2016 годов»</a:t>
            </a:r>
            <a:endParaRPr/>
          </a:p>
        </p:txBody>
      </p:sp>
      <p:sp>
        <p:nvSpPr>
          <p:cNvPr id="344" name="CustomShape 11"/>
          <p:cNvSpPr/>
          <p:nvPr/>
        </p:nvSpPr>
        <p:spPr>
          <a:xfrm>
            <a:off x="280080" y="5085360"/>
            <a:ext cx="8610840" cy="1078560"/>
          </a:xfrm>
          <a:prstGeom prst="roundRect">
            <a:avLst>
              <a:gd name="adj" fmla="val 50000"/>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i="1">
                <a:solidFill>
                  <a:srgbClr val="000000"/>
                </a:solidFill>
                <a:latin typeface="Times New Roman"/>
                <a:ea typeface="DejaVu Sans"/>
              </a:rPr>
              <a:t>На реализацию муниципальной программы затрачено бюджетных средств всего в сумме 169 619 тыс. рублей </a:t>
            </a:r>
            <a:endParaRPr/>
          </a:p>
        </p:txBody>
      </p:sp>
      <p:sp>
        <p:nvSpPr>
          <p:cNvPr id="345" name="Line 12"/>
          <p:cNvSpPr/>
          <p:nvPr/>
        </p:nvSpPr>
        <p:spPr>
          <a:xfrm flipH="1">
            <a:off x="1518480" y="3068640"/>
            <a:ext cx="1368720" cy="432360"/>
          </a:xfrm>
          <a:prstGeom prst="line">
            <a:avLst/>
          </a:prstGeom>
          <a:ln w="9360">
            <a:solidFill>
              <a:srgbClr val="4A7EBB"/>
            </a:solidFill>
            <a:round/>
          </a:ln>
        </p:spPr>
      </p:sp>
      <p:sp>
        <p:nvSpPr>
          <p:cNvPr id="346" name="Line 13"/>
          <p:cNvSpPr/>
          <p:nvPr/>
        </p:nvSpPr>
        <p:spPr>
          <a:xfrm>
            <a:off x="6285960" y="3068640"/>
            <a:ext cx="1310040" cy="432360"/>
          </a:xfrm>
          <a:prstGeom prst="line">
            <a:avLst/>
          </a:prstGeom>
          <a:ln w="9360">
            <a:solidFill>
              <a:srgbClr val="4A7EBB"/>
            </a:solidFill>
            <a:round/>
          </a:ln>
        </p:spPr>
      </p:sp>
      <p:sp>
        <p:nvSpPr>
          <p:cNvPr id="347" name="Line 14"/>
          <p:cNvSpPr/>
          <p:nvPr/>
        </p:nvSpPr>
        <p:spPr>
          <a:xfrm>
            <a:off x="4561920" y="3237120"/>
            <a:ext cx="0" cy="263880"/>
          </a:xfrm>
          <a:prstGeom prst="line">
            <a:avLst/>
          </a:prstGeom>
          <a:ln w="9360">
            <a:solidFill>
              <a:srgbClr val="4A7EBB"/>
            </a:solidFill>
            <a:round/>
          </a:ln>
        </p:spPr>
      </p:sp>
      <p:sp>
        <p:nvSpPr>
          <p:cNvPr id="348" name="Line 15"/>
          <p:cNvSpPr/>
          <p:nvPr/>
        </p:nvSpPr>
        <p:spPr>
          <a:xfrm>
            <a:off x="1259280" y="4725000"/>
            <a:ext cx="1591200" cy="360000"/>
          </a:xfrm>
          <a:prstGeom prst="line">
            <a:avLst/>
          </a:prstGeom>
          <a:ln w="9360">
            <a:solidFill>
              <a:srgbClr val="4A7EBB"/>
            </a:solidFill>
            <a:round/>
          </a:ln>
        </p:spPr>
      </p:sp>
      <p:sp>
        <p:nvSpPr>
          <p:cNvPr id="349" name="Line 16"/>
          <p:cNvSpPr/>
          <p:nvPr/>
        </p:nvSpPr>
        <p:spPr>
          <a:xfrm flipV="1">
            <a:off x="6038640" y="4725000"/>
            <a:ext cx="1591200" cy="351360"/>
          </a:xfrm>
          <a:prstGeom prst="line">
            <a:avLst/>
          </a:prstGeom>
          <a:ln w="9360">
            <a:solidFill>
              <a:srgbClr val="4A7EBB"/>
            </a:solidFill>
            <a:round/>
          </a:ln>
        </p:spPr>
      </p:sp>
      <p:sp>
        <p:nvSpPr>
          <p:cNvPr id="350" name="Line 17"/>
          <p:cNvSpPr/>
          <p:nvPr/>
        </p:nvSpPr>
        <p:spPr>
          <a:xfrm>
            <a:off x="4463640" y="4725000"/>
            <a:ext cx="0" cy="351360"/>
          </a:xfrm>
          <a:prstGeom prst="line">
            <a:avLst/>
          </a:prstGeom>
          <a:ln w="9360">
            <a:solidFill>
              <a:srgbClr val="4A7EBB"/>
            </a:solidFill>
            <a:round/>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960" y="188640"/>
            <a:ext cx="9142560" cy="6191280"/>
          </a:xfrm>
          <a:prstGeom prst="verticalScroll">
            <a:avLst>
              <a:gd name="adj" fmla="val 12500"/>
            </a:avLst>
          </a:prstGeom>
          <a:solidFill>
            <a:srgbClr val="DCE6F2"/>
          </a:solidFill>
          <a:ln w="25560">
            <a:solidFill>
              <a:srgbClr val="3A5F8B"/>
            </a:solidFill>
            <a:round/>
          </a:ln>
        </p:spPr>
        <p:txBody>
          <a:bodyPr lIns="90000" tIns="45000" rIns="90000" bIns="45000" anchor="ctr"/>
          <a:lstStyle/>
          <a:p>
            <a:pPr>
              <a:lnSpc>
                <a:spcPct val="100000"/>
              </a:lnSpc>
            </a:pPr>
            <a:r>
              <a:rPr lang="ru-RU" sz="2200" b="1" i="1" u="sng">
                <a:solidFill>
                  <a:srgbClr val="604A7B"/>
                </a:solidFill>
                <a:latin typeface="Times New Roman"/>
                <a:ea typeface="DejaVu Sans"/>
              </a:rPr>
              <a:t>Доходы бюджета </a:t>
            </a:r>
            <a:r>
              <a:rPr lang="ru-RU" sz="2200" b="1" i="1">
                <a:solidFill>
                  <a:srgbClr val="604A7B"/>
                </a:solidFill>
                <a:latin typeface="Times New Roman"/>
                <a:ea typeface="DejaVu Sans"/>
              </a:rPr>
              <a:t>      </a:t>
            </a:r>
            <a:r>
              <a:rPr lang="ru-RU" sz="2200" b="1">
                <a:solidFill>
                  <a:srgbClr val="0070C0"/>
                </a:solidFill>
                <a:latin typeface="Times New Roman"/>
                <a:ea typeface="DejaVu Sans"/>
              </a:rPr>
              <a:t>– поступающие в бюджет денежные </a:t>
            </a:r>
            <a:endParaRPr/>
          </a:p>
          <a:p>
            <a:pPr>
              <a:lnSpc>
                <a:spcPct val="100000"/>
              </a:lnSpc>
            </a:pPr>
            <a:r>
              <a:rPr lang="ru-RU" sz="2200" b="1">
                <a:solidFill>
                  <a:srgbClr val="0070C0"/>
                </a:solidFill>
                <a:latin typeface="Times New Roman"/>
                <a:ea typeface="DejaVu Sans"/>
              </a:rPr>
              <a:t>                                          средства</a:t>
            </a:r>
            <a:endParaRPr/>
          </a:p>
          <a:p>
            <a:pPr algn="ctr">
              <a:lnSpc>
                <a:spcPct val="100000"/>
              </a:lnSpc>
            </a:pPr>
            <a:endParaRPr/>
          </a:p>
          <a:p>
            <a:pPr>
              <a:lnSpc>
                <a:spcPct val="100000"/>
              </a:lnSpc>
            </a:pPr>
            <a:r>
              <a:rPr lang="ru-RU" sz="2200" b="1" i="1" u="sng">
                <a:solidFill>
                  <a:srgbClr val="604A7B"/>
                </a:solidFill>
                <a:latin typeface="Times New Roman"/>
                <a:ea typeface="DejaVu Sans"/>
              </a:rPr>
              <a:t>Расходы бюджета</a:t>
            </a:r>
            <a:r>
              <a:rPr lang="ru-RU" sz="2200" b="1" i="1">
                <a:solidFill>
                  <a:srgbClr val="604A7B"/>
                </a:solidFill>
                <a:latin typeface="Times New Roman"/>
                <a:ea typeface="DejaVu Sans"/>
              </a:rPr>
              <a:t>      </a:t>
            </a:r>
            <a:r>
              <a:rPr lang="ru-RU" sz="2200" b="1">
                <a:solidFill>
                  <a:srgbClr val="0070C0"/>
                </a:solidFill>
                <a:latin typeface="Times New Roman"/>
                <a:ea typeface="DejaVu Sans"/>
              </a:rPr>
              <a:t>– выплачиваемые из бюджета         </a:t>
            </a:r>
            <a:endParaRPr/>
          </a:p>
          <a:p>
            <a:pPr algn="ctr">
              <a:lnSpc>
                <a:spcPct val="100000"/>
              </a:lnSpc>
            </a:pPr>
            <a:r>
              <a:rPr lang="ru-RU" sz="2200" b="1">
                <a:solidFill>
                  <a:srgbClr val="0070C0"/>
                </a:solidFill>
                <a:latin typeface="Times New Roman"/>
                <a:ea typeface="DejaVu Sans"/>
              </a:rPr>
              <a:t>             денежные средства</a:t>
            </a:r>
            <a:endParaRPr/>
          </a:p>
          <a:p>
            <a:pPr algn="ctr">
              <a:lnSpc>
                <a:spcPct val="100000"/>
              </a:lnSpc>
            </a:pPr>
            <a:endParaRPr/>
          </a:p>
          <a:p>
            <a:pPr>
              <a:lnSpc>
                <a:spcPct val="100000"/>
              </a:lnSpc>
            </a:pPr>
            <a:r>
              <a:rPr lang="ru-RU" sz="2200" b="1" i="1" u="sng">
                <a:solidFill>
                  <a:srgbClr val="604A7B"/>
                </a:solidFill>
                <a:latin typeface="Times New Roman"/>
                <a:ea typeface="DejaVu Sans"/>
              </a:rPr>
              <a:t>Дефицит бюджета</a:t>
            </a:r>
            <a:r>
              <a:rPr lang="ru-RU" sz="2200" b="1" i="1">
                <a:solidFill>
                  <a:srgbClr val="604A7B"/>
                </a:solidFill>
                <a:latin typeface="Times New Roman"/>
                <a:ea typeface="DejaVu Sans"/>
              </a:rPr>
              <a:t>    </a:t>
            </a:r>
            <a:r>
              <a:rPr lang="ru-RU" sz="2200" b="1">
                <a:solidFill>
                  <a:srgbClr val="0070C0"/>
                </a:solidFill>
                <a:latin typeface="Times New Roman"/>
                <a:ea typeface="DejaVu Sans"/>
              </a:rPr>
              <a:t>– превышение расходов бюджета </a:t>
            </a:r>
            <a:endParaRPr/>
          </a:p>
          <a:p>
            <a:pPr>
              <a:lnSpc>
                <a:spcPct val="100000"/>
              </a:lnSpc>
            </a:pPr>
            <a:r>
              <a:rPr lang="ru-RU" sz="2200" b="1">
                <a:solidFill>
                  <a:srgbClr val="0070C0"/>
                </a:solidFill>
                <a:latin typeface="Times New Roman"/>
                <a:ea typeface="DejaVu Sans"/>
              </a:rPr>
              <a:t>                                           над его доходами</a:t>
            </a:r>
            <a:endParaRPr/>
          </a:p>
          <a:p>
            <a:pPr algn="ctr">
              <a:lnSpc>
                <a:spcPct val="100000"/>
              </a:lnSpc>
            </a:pPr>
            <a:endParaRPr/>
          </a:p>
          <a:p>
            <a:pPr>
              <a:lnSpc>
                <a:spcPct val="100000"/>
              </a:lnSpc>
            </a:pPr>
            <a:r>
              <a:rPr lang="ru-RU" sz="2200" b="1" i="1" u="sng">
                <a:solidFill>
                  <a:srgbClr val="604A7B"/>
                </a:solidFill>
                <a:latin typeface="Times New Roman"/>
                <a:ea typeface="DejaVu Sans"/>
              </a:rPr>
              <a:t>Профицит бюджета</a:t>
            </a:r>
            <a:r>
              <a:rPr lang="ru-RU" sz="2200" b="1" i="1">
                <a:solidFill>
                  <a:srgbClr val="604A7B"/>
                </a:solidFill>
                <a:latin typeface="Times New Roman"/>
                <a:ea typeface="DejaVu Sans"/>
              </a:rPr>
              <a:t> </a:t>
            </a:r>
            <a:r>
              <a:rPr lang="ru-RU" sz="2200" b="1">
                <a:solidFill>
                  <a:srgbClr val="0070C0"/>
                </a:solidFill>
                <a:latin typeface="Times New Roman"/>
                <a:ea typeface="DejaVu Sans"/>
              </a:rPr>
              <a:t>– превышение доходов над его            </a:t>
            </a:r>
            <a:endParaRPr/>
          </a:p>
          <a:p>
            <a:pPr>
              <a:lnSpc>
                <a:spcPct val="100000"/>
              </a:lnSpc>
            </a:pPr>
            <a:r>
              <a:rPr lang="ru-RU" sz="2200" b="1">
                <a:solidFill>
                  <a:srgbClr val="0070C0"/>
                </a:solidFill>
                <a:latin typeface="Times New Roman"/>
                <a:ea typeface="DejaVu Sans"/>
              </a:rPr>
              <a:t>                                          расходами</a:t>
            </a:r>
            <a:endParaRPr/>
          </a:p>
          <a:p>
            <a:pPr algn="ctr">
              <a:lnSpc>
                <a:spcPct val="100000"/>
              </a:lnSpc>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5000">
              <a:srgbClr val="8488C4"/>
            </a:gs>
            <a:gs pos="8000">
              <a:srgbClr val="D4DEFF"/>
            </a:gs>
            <a:gs pos="92000">
              <a:srgbClr val="D4DEFF"/>
            </a:gs>
            <a:gs pos="99000">
              <a:srgbClr val="96AB94"/>
            </a:gs>
          </a:gsLst>
          <a:lin ang="5400000" scaled="0"/>
        </a:gradFill>
        <a:effectLst/>
      </p:bgPr>
    </p:bg>
    <p:spTree>
      <p:nvGrpSpPr>
        <p:cNvPr id="1" name=""/>
        <p:cNvGrpSpPr/>
        <p:nvPr/>
      </p:nvGrpSpPr>
      <p:grpSpPr>
        <a:xfrm>
          <a:off x="0" y="0"/>
          <a:ext cx="0" cy="0"/>
          <a:chOff x="0" y="0"/>
          <a:chExt cx="0" cy="0"/>
        </a:xfrm>
      </p:grpSpPr>
      <p:sp>
        <p:nvSpPr>
          <p:cNvPr id="351" name="CustomShape 1"/>
          <p:cNvSpPr/>
          <p:nvPr/>
        </p:nvSpPr>
        <p:spPr>
          <a:xfrm>
            <a:off x="467640" y="116640"/>
            <a:ext cx="7991280" cy="804600"/>
          </a:xfrm>
          <a:prstGeom prst="rect">
            <a:avLst/>
          </a:prstGeom>
          <a:noFill/>
          <a:ln>
            <a:noFill/>
          </a:ln>
        </p:spPr>
        <p:txBody>
          <a:bodyPr lIns="0" tIns="0" rIns="0" bIns="0" anchor="ctr"/>
          <a:lstStyle/>
          <a:p>
            <a:pPr algn="ctr"/>
            <a:endParaRPr dirty="0"/>
          </a:p>
          <a:p>
            <a:pPr algn="ctr"/>
            <a:r>
              <a:rPr lang="ru-RU" sz="1600" b="1" dirty="0">
                <a:latin typeface="Times New Roman"/>
              </a:rPr>
              <a:t>РАСХОДЫ БЮДЖЕТА МУНИЦИПАЛЬНОГО ОБРАЗОВАНИЯ</a:t>
            </a:r>
            <a:endParaRPr dirty="0"/>
          </a:p>
          <a:p>
            <a:pPr algn="ctr"/>
            <a:r>
              <a:rPr lang="ru-RU" sz="1600" b="1" dirty="0">
                <a:latin typeface="Times New Roman"/>
              </a:rPr>
              <a:t> ПОСЕЛОК ТАЗОВСКИЙ  НА БЛАГОУСТРОЙСТВО </a:t>
            </a:r>
            <a:endParaRPr dirty="0"/>
          </a:p>
          <a:p>
            <a:pPr algn="ctr"/>
            <a:r>
              <a:rPr lang="ru-RU" sz="1600" b="1" dirty="0">
                <a:latin typeface="Times New Roman"/>
              </a:rPr>
              <a:t>за период 2012-2014 годы</a:t>
            </a:r>
            <a:endParaRPr dirty="0"/>
          </a:p>
          <a:p>
            <a:pPr algn="ctr">
              <a:lnSpc>
                <a:spcPct val="100000"/>
              </a:lnSpc>
            </a:pPr>
            <a:endParaRPr dirty="0"/>
          </a:p>
        </p:txBody>
      </p:sp>
      <p:graphicFrame>
        <p:nvGraphicFramePr>
          <p:cNvPr id="352" name="Table 2"/>
          <p:cNvGraphicFramePr/>
          <p:nvPr>
            <p:extLst>
              <p:ext uri="{D42A27DB-BD31-4B8C-83A1-F6EECF244321}">
                <p14:modId xmlns:p14="http://schemas.microsoft.com/office/powerpoint/2010/main" val="653262798"/>
              </p:ext>
            </p:extLst>
          </p:nvPr>
        </p:nvGraphicFramePr>
        <p:xfrm>
          <a:off x="323640" y="1108440"/>
          <a:ext cx="8495640" cy="5238899"/>
        </p:xfrm>
        <a:graphic>
          <a:graphicData uri="http://schemas.openxmlformats.org/drawingml/2006/table">
            <a:tbl>
              <a:tblPr/>
              <a:tblGrid>
                <a:gridCol w="531000"/>
                <a:gridCol w="4509360"/>
                <a:gridCol w="1152000"/>
                <a:gridCol w="1080000"/>
                <a:gridCol w="1223280"/>
              </a:tblGrid>
              <a:tr h="424229">
                <a:tc>
                  <a:txBody>
                    <a:bodyPr/>
                    <a:lstStyle/>
                    <a:p>
                      <a:pPr algn="ctr">
                        <a:lnSpc>
                          <a:spcPct val="100000"/>
                        </a:lnSpc>
                      </a:pPr>
                      <a:r>
                        <a:rPr lang="ru-RU" sz="1200" b="1" dirty="0">
                          <a:solidFill>
                            <a:schemeClr val="tx1"/>
                          </a:solidFill>
                          <a:latin typeface="Times New Roman"/>
                        </a:rPr>
                        <a:t>№ п/п</a:t>
                      </a:r>
                      <a:endParaRPr dirty="0">
                        <a:solidFill>
                          <a:schemeClr val="tx1"/>
                        </a:solidFill>
                      </a:endParaRPr>
                    </a:p>
                  </a:txBody>
                  <a:tcPr/>
                </a:tc>
                <a:tc>
                  <a:txBody>
                    <a:bodyPr/>
                    <a:lstStyle/>
                    <a:p>
                      <a:pPr algn="ctr">
                        <a:lnSpc>
                          <a:spcPct val="100000"/>
                        </a:lnSpc>
                      </a:pPr>
                      <a:r>
                        <a:rPr lang="ru-RU" sz="1200" b="1" dirty="0" smtClean="0">
                          <a:solidFill>
                            <a:schemeClr val="tx1"/>
                          </a:solidFill>
                          <a:latin typeface="Times New Roman"/>
                        </a:rPr>
                        <a:t>Наименование мероприятий</a:t>
                      </a:r>
                      <a:endParaRPr dirty="0">
                        <a:solidFill>
                          <a:schemeClr val="tx1"/>
                        </a:solidFill>
                      </a:endParaRPr>
                    </a:p>
                  </a:txBody>
                  <a:tcPr/>
                </a:tc>
                <a:tc>
                  <a:txBody>
                    <a:bodyPr/>
                    <a:lstStyle/>
                    <a:p>
                      <a:pPr algn="ctr">
                        <a:lnSpc>
                          <a:spcPct val="100000"/>
                        </a:lnSpc>
                      </a:pPr>
                      <a:r>
                        <a:rPr lang="ru-RU" sz="1200" b="1" dirty="0">
                          <a:solidFill>
                            <a:schemeClr val="tx1"/>
                          </a:solidFill>
                          <a:latin typeface="Times New Roman"/>
                        </a:rPr>
                        <a:t>2012 год</a:t>
                      </a:r>
                      <a:endParaRPr dirty="0">
                        <a:solidFill>
                          <a:schemeClr val="tx1"/>
                        </a:solidFill>
                      </a:endParaRPr>
                    </a:p>
                  </a:txBody>
                  <a:tcPr/>
                </a:tc>
                <a:tc>
                  <a:txBody>
                    <a:bodyPr/>
                    <a:lstStyle/>
                    <a:p>
                      <a:pPr algn="ctr">
                        <a:lnSpc>
                          <a:spcPct val="100000"/>
                        </a:lnSpc>
                      </a:pPr>
                      <a:r>
                        <a:rPr lang="ru-RU" sz="1200" b="1">
                          <a:solidFill>
                            <a:schemeClr val="tx1"/>
                          </a:solidFill>
                          <a:latin typeface="Times New Roman"/>
                        </a:rPr>
                        <a:t>2013 год</a:t>
                      </a:r>
                      <a:endParaRPr>
                        <a:solidFill>
                          <a:schemeClr val="tx1"/>
                        </a:solidFill>
                      </a:endParaRPr>
                    </a:p>
                  </a:txBody>
                  <a:tcPr/>
                </a:tc>
                <a:tc>
                  <a:txBody>
                    <a:bodyPr/>
                    <a:lstStyle/>
                    <a:p>
                      <a:pPr algn="ctr">
                        <a:lnSpc>
                          <a:spcPct val="100000"/>
                        </a:lnSpc>
                      </a:pPr>
                      <a:r>
                        <a:rPr lang="ru-RU" sz="1200" b="1" dirty="0">
                          <a:solidFill>
                            <a:schemeClr val="tx1"/>
                          </a:solidFill>
                          <a:latin typeface="Times New Roman"/>
                        </a:rPr>
                        <a:t>2014 год</a:t>
                      </a:r>
                      <a:endParaRPr dirty="0">
                        <a:solidFill>
                          <a:schemeClr val="tx1"/>
                        </a:solidFill>
                      </a:endParaRPr>
                    </a:p>
                  </a:txBody>
                  <a:tcPr/>
                </a:tc>
              </a:tr>
              <a:tr h="310857">
                <a:tc>
                  <a:txBody>
                    <a:bodyPr/>
                    <a:lstStyle/>
                    <a:p>
                      <a:r>
                        <a:rPr lang="ru-RU" sz="1600">
                          <a:solidFill>
                            <a:srgbClr val="000000"/>
                          </a:solidFill>
                          <a:latin typeface="Times New Roman"/>
                        </a:rPr>
                        <a:t>1.</a:t>
                      </a:r>
                      <a:endParaRPr/>
                    </a:p>
                  </a:txBody>
                  <a:tcPr/>
                </a:tc>
                <a:tc>
                  <a:txBody>
                    <a:bodyPr/>
                    <a:lstStyle/>
                    <a:p>
                      <a:r>
                        <a:rPr lang="ru-RU" sz="1600">
                          <a:solidFill>
                            <a:srgbClr val="000000"/>
                          </a:solidFill>
                          <a:latin typeface="Times New Roman"/>
                        </a:rPr>
                        <a:t>Уличное освещение</a:t>
                      </a:r>
                      <a:endParaRPr/>
                    </a:p>
                  </a:txBody>
                  <a:tcPr/>
                </a:tc>
                <a:tc>
                  <a:txBody>
                    <a:bodyPr/>
                    <a:lstStyle/>
                    <a:p>
                      <a:pPr algn="ctr">
                        <a:lnSpc>
                          <a:spcPct val="100000"/>
                        </a:lnSpc>
                      </a:pPr>
                      <a:r>
                        <a:rPr lang="ru-RU" sz="1600">
                          <a:solidFill>
                            <a:srgbClr val="000000"/>
                          </a:solidFill>
                          <a:latin typeface="Times New Roman"/>
                        </a:rPr>
                        <a:t>20 130</a:t>
                      </a:r>
                      <a:endParaRPr/>
                    </a:p>
                  </a:txBody>
                  <a:tcPr/>
                </a:tc>
                <a:tc>
                  <a:txBody>
                    <a:bodyPr/>
                    <a:lstStyle/>
                    <a:p>
                      <a:pPr algn="ctr">
                        <a:lnSpc>
                          <a:spcPct val="100000"/>
                        </a:lnSpc>
                      </a:pPr>
                      <a:r>
                        <a:rPr lang="ru-RU" sz="1600">
                          <a:solidFill>
                            <a:srgbClr val="000000"/>
                          </a:solidFill>
                          <a:latin typeface="Times New Roman"/>
                        </a:rPr>
                        <a:t>11 398</a:t>
                      </a:r>
                      <a:endParaRPr/>
                    </a:p>
                  </a:txBody>
                  <a:tcPr/>
                </a:tc>
                <a:tc>
                  <a:txBody>
                    <a:bodyPr/>
                    <a:lstStyle/>
                    <a:p>
                      <a:pPr algn="ctr">
                        <a:lnSpc>
                          <a:spcPct val="100000"/>
                        </a:lnSpc>
                      </a:pPr>
                      <a:r>
                        <a:rPr lang="ru-RU" sz="1600">
                          <a:solidFill>
                            <a:srgbClr val="000000"/>
                          </a:solidFill>
                          <a:latin typeface="Times New Roman"/>
                        </a:rPr>
                        <a:t>15 984</a:t>
                      </a:r>
                      <a:endParaRPr/>
                    </a:p>
                  </a:txBody>
                  <a:tcPr/>
                </a:tc>
              </a:tr>
              <a:tr h="310857">
                <a:tc>
                  <a:txBody>
                    <a:bodyPr/>
                    <a:lstStyle/>
                    <a:p>
                      <a:r>
                        <a:rPr lang="ru-RU" sz="1600">
                          <a:solidFill>
                            <a:srgbClr val="000000"/>
                          </a:solidFill>
                          <a:latin typeface="Times New Roman"/>
                        </a:rPr>
                        <a:t>2.</a:t>
                      </a:r>
                      <a:endParaRPr/>
                    </a:p>
                  </a:txBody>
                  <a:tcPr/>
                </a:tc>
                <a:tc>
                  <a:txBody>
                    <a:bodyPr/>
                    <a:lstStyle/>
                    <a:p>
                      <a:r>
                        <a:rPr lang="ru-RU" sz="1600">
                          <a:solidFill>
                            <a:srgbClr val="000000"/>
                          </a:solidFill>
                          <a:latin typeface="Times New Roman"/>
                        </a:rPr>
                        <a:t>Озеленение</a:t>
                      </a:r>
                      <a:endParaRPr/>
                    </a:p>
                  </a:txBody>
                  <a:tcPr/>
                </a:tc>
                <a:tc>
                  <a:txBody>
                    <a:bodyPr/>
                    <a:lstStyle/>
                    <a:p>
                      <a:pPr algn="ctr">
                        <a:lnSpc>
                          <a:spcPct val="100000"/>
                        </a:lnSpc>
                      </a:pPr>
                      <a:r>
                        <a:rPr lang="ru-RU" sz="1600">
                          <a:solidFill>
                            <a:srgbClr val="000000"/>
                          </a:solidFill>
                          <a:latin typeface="Times New Roman"/>
                        </a:rPr>
                        <a:t>369</a:t>
                      </a:r>
                      <a:endParaRPr/>
                    </a:p>
                  </a:txBody>
                  <a:tcPr/>
                </a:tc>
                <a:tc>
                  <a:txBody>
                    <a:bodyPr/>
                    <a:lstStyle/>
                    <a:p>
                      <a:pPr algn="ctr">
                        <a:lnSpc>
                          <a:spcPct val="100000"/>
                        </a:lnSpc>
                      </a:pPr>
                      <a:r>
                        <a:rPr lang="ru-RU" sz="1600">
                          <a:solidFill>
                            <a:srgbClr val="000000"/>
                          </a:solidFill>
                          <a:latin typeface="Times New Roman"/>
                        </a:rPr>
                        <a:t>3 500</a:t>
                      </a:r>
                      <a:endParaRPr/>
                    </a:p>
                  </a:txBody>
                  <a:tcPr/>
                </a:tc>
                <a:tc>
                  <a:txBody>
                    <a:bodyPr/>
                    <a:lstStyle/>
                    <a:p>
                      <a:pPr algn="ctr">
                        <a:lnSpc>
                          <a:spcPct val="100000"/>
                        </a:lnSpc>
                      </a:pPr>
                      <a:r>
                        <a:rPr lang="ru-RU" sz="1600">
                          <a:solidFill>
                            <a:srgbClr val="000000"/>
                          </a:solidFill>
                          <a:latin typeface="Times New Roman"/>
                        </a:rPr>
                        <a:t>1 928</a:t>
                      </a:r>
                      <a:endParaRPr/>
                    </a:p>
                  </a:txBody>
                  <a:tcPr/>
                </a:tc>
              </a:tr>
              <a:tr h="310857">
                <a:tc>
                  <a:txBody>
                    <a:bodyPr/>
                    <a:lstStyle/>
                    <a:p>
                      <a:r>
                        <a:rPr lang="ru-RU" sz="1600">
                          <a:solidFill>
                            <a:srgbClr val="000000"/>
                          </a:solidFill>
                          <a:latin typeface="Times New Roman"/>
                        </a:rPr>
                        <a:t>3.</a:t>
                      </a:r>
                      <a:endParaRPr/>
                    </a:p>
                  </a:txBody>
                  <a:tcPr/>
                </a:tc>
                <a:tc>
                  <a:txBody>
                    <a:bodyPr/>
                    <a:lstStyle/>
                    <a:p>
                      <a:r>
                        <a:rPr lang="ru-RU" sz="1600">
                          <a:solidFill>
                            <a:srgbClr val="000000"/>
                          </a:solidFill>
                          <a:latin typeface="Times New Roman"/>
                        </a:rPr>
                        <a:t>Содержание мест захоронений</a:t>
                      </a:r>
                      <a:endParaRPr/>
                    </a:p>
                  </a:txBody>
                  <a:tcPr/>
                </a:tc>
                <a:tc>
                  <a:txBody>
                    <a:bodyPr/>
                    <a:lstStyle/>
                    <a:p>
                      <a:pPr algn="ctr">
                        <a:lnSpc>
                          <a:spcPct val="100000"/>
                        </a:lnSpc>
                      </a:pPr>
                      <a:r>
                        <a:rPr lang="ru-RU" sz="1600">
                          <a:solidFill>
                            <a:srgbClr val="000000"/>
                          </a:solidFill>
                          <a:latin typeface="Times New Roman"/>
                        </a:rPr>
                        <a:t>6 460</a:t>
                      </a:r>
                      <a:endParaRPr/>
                    </a:p>
                  </a:txBody>
                  <a:tcPr/>
                </a:tc>
                <a:tc>
                  <a:txBody>
                    <a:bodyPr/>
                    <a:lstStyle/>
                    <a:p>
                      <a:pPr algn="ctr">
                        <a:lnSpc>
                          <a:spcPct val="100000"/>
                        </a:lnSpc>
                      </a:pPr>
                      <a:r>
                        <a:rPr lang="ru-RU" sz="1600">
                          <a:solidFill>
                            <a:srgbClr val="000000"/>
                          </a:solidFill>
                          <a:latin typeface="Times New Roman"/>
                        </a:rPr>
                        <a:t>200 </a:t>
                      </a:r>
                      <a:endParaRPr/>
                    </a:p>
                  </a:txBody>
                  <a:tcPr/>
                </a:tc>
                <a:tc>
                  <a:txBody>
                    <a:bodyPr/>
                    <a:lstStyle/>
                    <a:p>
                      <a:pPr algn="ctr">
                        <a:lnSpc>
                          <a:spcPct val="100000"/>
                        </a:lnSpc>
                      </a:pPr>
                      <a:r>
                        <a:rPr lang="ru-RU" sz="1600">
                          <a:solidFill>
                            <a:srgbClr val="000000"/>
                          </a:solidFill>
                          <a:latin typeface="Times New Roman"/>
                        </a:rPr>
                        <a:t>496</a:t>
                      </a:r>
                      <a:endParaRPr/>
                    </a:p>
                  </a:txBody>
                  <a:tcPr/>
                </a:tc>
              </a:tr>
              <a:tr h="310857">
                <a:tc>
                  <a:txBody>
                    <a:bodyPr/>
                    <a:lstStyle/>
                    <a:p>
                      <a:r>
                        <a:rPr lang="ru-RU" sz="1600">
                          <a:solidFill>
                            <a:srgbClr val="000000"/>
                          </a:solidFill>
                          <a:latin typeface="Times New Roman"/>
                        </a:rPr>
                        <a:t>4.</a:t>
                      </a:r>
                      <a:endParaRPr/>
                    </a:p>
                  </a:txBody>
                  <a:tcPr/>
                </a:tc>
                <a:tc>
                  <a:txBody>
                    <a:bodyPr/>
                    <a:lstStyle/>
                    <a:p>
                      <a:r>
                        <a:rPr lang="ru-RU" sz="1600">
                          <a:solidFill>
                            <a:srgbClr val="000000"/>
                          </a:solidFill>
                          <a:latin typeface="Times New Roman"/>
                        </a:rPr>
                        <a:t>Праздничные мероприятия</a:t>
                      </a:r>
                      <a:endParaRPr/>
                    </a:p>
                  </a:txBody>
                  <a:tcPr/>
                </a:tc>
                <a:tc>
                  <a:txBody>
                    <a:bodyPr/>
                    <a:lstStyle/>
                    <a:p>
                      <a:pPr algn="ctr">
                        <a:lnSpc>
                          <a:spcPct val="100000"/>
                        </a:lnSpc>
                      </a:pPr>
                      <a:r>
                        <a:rPr lang="ru-RU" sz="1600">
                          <a:solidFill>
                            <a:srgbClr val="000000"/>
                          </a:solidFill>
                          <a:latin typeface="Times New Roman"/>
                        </a:rPr>
                        <a:t>7 208</a:t>
                      </a:r>
                      <a:endParaRPr/>
                    </a:p>
                  </a:txBody>
                  <a:tcPr/>
                </a:tc>
                <a:tc>
                  <a:txBody>
                    <a:bodyPr/>
                    <a:lstStyle/>
                    <a:p>
                      <a:pPr algn="ctr">
                        <a:lnSpc>
                          <a:spcPct val="100000"/>
                        </a:lnSpc>
                      </a:pPr>
                      <a:r>
                        <a:rPr lang="ru-RU" sz="1600">
                          <a:solidFill>
                            <a:srgbClr val="000000"/>
                          </a:solidFill>
                          <a:latin typeface="Times New Roman"/>
                        </a:rPr>
                        <a:t>3 173</a:t>
                      </a:r>
                      <a:endParaRPr/>
                    </a:p>
                  </a:txBody>
                  <a:tcPr/>
                </a:tc>
                <a:tc>
                  <a:txBody>
                    <a:bodyPr/>
                    <a:lstStyle/>
                    <a:p>
                      <a:pPr algn="ctr">
                        <a:lnSpc>
                          <a:spcPct val="100000"/>
                        </a:lnSpc>
                      </a:pPr>
                      <a:r>
                        <a:rPr lang="ru-RU" sz="1600">
                          <a:solidFill>
                            <a:srgbClr val="000000"/>
                          </a:solidFill>
                          <a:latin typeface="Times New Roman"/>
                        </a:rPr>
                        <a:t>16 717</a:t>
                      </a:r>
                      <a:endParaRPr/>
                    </a:p>
                  </a:txBody>
                  <a:tcPr/>
                </a:tc>
              </a:tr>
              <a:tr h="310857">
                <a:tc>
                  <a:txBody>
                    <a:bodyPr/>
                    <a:lstStyle/>
                    <a:p>
                      <a:r>
                        <a:rPr lang="ru-RU" sz="1600">
                          <a:solidFill>
                            <a:srgbClr val="000000"/>
                          </a:solidFill>
                          <a:latin typeface="Times New Roman"/>
                        </a:rPr>
                        <a:t>5.</a:t>
                      </a:r>
                      <a:endParaRPr/>
                    </a:p>
                  </a:txBody>
                  <a:tcPr/>
                </a:tc>
                <a:tc>
                  <a:txBody>
                    <a:bodyPr/>
                    <a:lstStyle/>
                    <a:p>
                      <a:r>
                        <a:rPr lang="ru-RU" sz="1600">
                          <a:solidFill>
                            <a:srgbClr val="000000"/>
                          </a:solidFill>
                          <a:latin typeface="Times New Roman"/>
                        </a:rPr>
                        <a:t>Содержание земель соц. культурного назначения</a:t>
                      </a:r>
                      <a:endParaRPr/>
                    </a:p>
                  </a:txBody>
                  <a:tcPr/>
                </a:tc>
                <a:tc>
                  <a:txBody>
                    <a:bodyPr/>
                    <a:lstStyle/>
                    <a:p>
                      <a:pPr algn="ctr">
                        <a:lnSpc>
                          <a:spcPct val="100000"/>
                        </a:lnSpc>
                      </a:pPr>
                      <a:r>
                        <a:rPr lang="ru-RU" sz="1600">
                          <a:solidFill>
                            <a:srgbClr val="000000"/>
                          </a:solidFill>
                          <a:latin typeface="Times New Roman"/>
                        </a:rPr>
                        <a:t>253</a:t>
                      </a:r>
                      <a:endParaRPr/>
                    </a:p>
                  </a:txBody>
                  <a:tcPr/>
                </a:tc>
                <a:tc>
                  <a:txBody>
                    <a:bodyPr/>
                    <a:lstStyle/>
                    <a:p>
                      <a:pPr algn="ctr">
                        <a:lnSpc>
                          <a:spcPct val="100000"/>
                        </a:lnSpc>
                      </a:pPr>
                      <a:r>
                        <a:rPr lang="ru-RU" sz="1600">
                          <a:solidFill>
                            <a:srgbClr val="000000"/>
                          </a:solidFill>
                          <a:latin typeface="Times New Roman"/>
                        </a:rPr>
                        <a:t>318</a:t>
                      </a:r>
                      <a:endParaRPr/>
                    </a:p>
                  </a:txBody>
                  <a:tcPr/>
                </a:tc>
                <a:tc>
                  <a:txBody>
                    <a:bodyPr/>
                    <a:lstStyle/>
                    <a:p>
                      <a:pPr algn="ctr">
                        <a:lnSpc>
                          <a:spcPct val="100000"/>
                        </a:lnSpc>
                      </a:pPr>
                      <a:r>
                        <a:rPr lang="ru-RU" sz="1600">
                          <a:solidFill>
                            <a:srgbClr val="000000"/>
                          </a:solidFill>
                          <a:latin typeface="Times New Roman"/>
                        </a:rPr>
                        <a:t>7 957</a:t>
                      </a:r>
                      <a:endParaRPr/>
                    </a:p>
                  </a:txBody>
                  <a:tcPr/>
                </a:tc>
              </a:tr>
              <a:tr h="310857">
                <a:tc>
                  <a:txBody>
                    <a:bodyPr/>
                    <a:lstStyle/>
                    <a:p>
                      <a:r>
                        <a:rPr lang="ru-RU" sz="1600">
                          <a:solidFill>
                            <a:srgbClr val="000000"/>
                          </a:solidFill>
                          <a:latin typeface="Times New Roman"/>
                        </a:rPr>
                        <a:t>6.</a:t>
                      </a:r>
                      <a:endParaRPr/>
                    </a:p>
                  </a:txBody>
                  <a:tcPr/>
                </a:tc>
                <a:tc>
                  <a:txBody>
                    <a:bodyPr/>
                    <a:lstStyle/>
                    <a:p>
                      <a:r>
                        <a:rPr lang="ru-RU" sz="1600">
                          <a:solidFill>
                            <a:srgbClr val="000000"/>
                          </a:solidFill>
                          <a:latin typeface="Times New Roman"/>
                        </a:rPr>
                        <a:t>Санитарная очистка</a:t>
                      </a:r>
                      <a:endParaRPr/>
                    </a:p>
                  </a:txBody>
                  <a:tcPr/>
                </a:tc>
                <a:tc>
                  <a:txBody>
                    <a:bodyPr/>
                    <a:lstStyle/>
                    <a:p>
                      <a:pPr algn="ctr">
                        <a:lnSpc>
                          <a:spcPct val="100000"/>
                        </a:lnSpc>
                      </a:pPr>
                      <a:r>
                        <a:rPr lang="ru-RU" sz="1600">
                          <a:solidFill>
                            <a:srgbClr val="000000"/>
                          </a:solidFill>
                          <a:latin typeface="Times New Roman"/>
                        </a:rPr>
                        <a:t>730</a:t>
                      </a:r>
                      <a:endParaRPr/>
                    </a:p>
                  </a:txBody>
                  <a:tcPr/>
                </a:tc>
                <a:tc>
                  <a:txBody>
                    <a:bodyPr/>
                    <a:lstStyle/>
                    <a:p>
                      <a:pPr algn="ctr">
                        <a:lnSpc>
                          <a:spcPct val="100000"/>
                        </a:lnSpc>
                      </a:pPr>
                      <a:r>
                        <a:rPr lang="ru-RU" sz="1600">
                          <a:solidFill>
                            <a:srgbClr val="000000"/>
                          </a:solidFill>
                          <a:latin typeface="Times New Roman"/>
                        </a:rPr>
                        <a:t>2 467</a:t>
                      </a:r>
                      <a:endParaRPr/>
                    </a:p>
                  </a:txBody>
                  <a:tcPr/>
                </a:tc>
                <a:tc>
                  <a:txBody>
                    <a:bodyPr/>
                    <a:lstStyle/>
                    <a:p>
                      <a:pPr algn="ctr">
                        <a:lnSpc>
                          <a:spcPct val="100000"/>
                        </a:lnSpc>
                      </a:pPr>
                      <a:r>
                        <a:rPr lang="ru-RU" sz="1600">
                          <a:solidFill>
                            <a:srgbClr val="000000"/>
                          </a:solidFill>
                          <a:latin typeface="Times New Roman"/>
                        </a:rPr>
                        <a:t>2 356</a:t>
                      </a:r>
                      <a:endParaRPr/>
                    </a:p>
                  </a:txBody>
                  <a:tcPr/>
                </a:tc>
              </a:tr>
              <a:tr h="310857">
                <a:tc>
                  <a:txBody>
                    <a:bodyPr/>
                    <a:lstStyle/>
                    <a:p>
                      <a:r>
                        <a:rPr lang="ru-RU" sz="1600">
                          <a:solidFill>
                            <a:srgbClr val="000000"/>
                          </a:solidFill>
                          <a:latin typeface="Times New Roman"/>
                        </a:rPr>
                        <a:t>7.</a:t>
                      </a:r>
                      <a:endParaRPr/>
                    </a:p>
                  </a:txBody>
                  <a:tcPr/>
                </a:tc>
                <a:tc>
                  <a:txBody>
                    <a:bodyPr/>
                    <a:lstStyle/>
                    <a:p>
                      <a:r>
                        <a:rPr lang="ru-RU" sz="1600">
                          <a:solidFill>
                            <a:srgbClr val="000000"/>
                          </a:solidFill>
                          <a:latin typeface="Times New Roman"/>
                        </a:rPr>
                        <a:t>Пожарная безопасность</a:t>
                      </a:r>
                      <a:endParaRPr/>
                    </a:p>
                  </a:txBody>
                  <a:tcPr/>
                </a:tc>
                <a:tc>
                  <a:txBody>
                    <a:bodyPr/>
                    <a:lstStyle/>
                    <a:p>
                      <a:pPr algn="ctr">
                        <a:lnSpc>
                          <a:spcPct val="100000"/>
                        </a:lnSpc>
                      </a:pPr>
                      <a:r>
                        <a:rPr lang="ru-RU" sz="1600">
                          <a:solidFill>
                            <a:srgbClr val="000000"/>
                          </a:solidFill>
                          <a:latin typeface="Times New Roman"/>
                        </a:rPr>
                        <a:t>15 826</a:t>
                      </a:r>
                      <a:endParaRPr/>
                    </a:p>
                  </a:txBody>
                  <a:tcPr/>
                </a:tc>
                <a:tc>
                  <a:txBody>
                    <a:bodyPr/>
                    <a:lstStyle/>
                    <a:p>
                      <a:pPr algn="ctr">
                        <a:lnSpc>
                          <a:spcPct val="100000"/>
                        </a:lnSpc>
                      </a:pPr>
                      <a:r>
                        <a:rPr lang="ru-RU" sz="1600">
                          <a:solidFill>
                            <a:srgbClr val="000000"/>
                          </a:solidFill>
                          <a:latin typeface="Times New Roman"/>
                        </a:rPr>
                        <a:t>12 763</a:t>
                      </a:r>
                      <a:endParaRPr/>
                    </a:p>
                  </a:txBody>
                  <a:tcPr/>
                </a:tc>
                <a:tc>
                  <a:txBody>
                    <a:bodyPr/>
                    <a:lstStyle/>
                    <a:p>
                      <a:pPr algn="ctr">
                        <a:lnSpc>
                          <a:spcPct val="100000"/>
                        </a:lnSpc>
                      </a:pPr>
                      <a:r>
                        <a:rPr lang="ru-RU" sz="1600">
                          <a:solidFill>
                            <a:srgbClr val="000000"/>
                          </a:solidFill>
                          <a:latin typeface="Times New Roman"/>
                        </a:rPr>
                        <a:t>17 877</a:t>
                      </a:r>
                      <a:endParaRPr/>
                    </a:p>
                  </a:txBody>
                  <a:tcPr/>
                </a:tc>
              </a:tr>
              <a:tr h="310857">
                <a:tc>
                  <a:txBody>
                    <a:bodyPr/>
                    <a:lstStyle/>
                    <a:p>
                      <a:r>
                        <a:rPr lang="ru-RU" sz="1600">
                          <a:solidFill>
                            <a:srgbClr val="000000"/>
                          </a:solidFill>
                          <a:latin typeface="Times New Roman"/>
                        </a:rPr>
                        <a:t>8.</a:t>
                      </a:r>
                      <a:endParaRPr/>
                    </a:p>
                  </a:txBody>
                  <a:tcPr/>
                </a:tc>
                <a:tc>
                  <a:txBody>
                    <a:bodyPr/>
                    <a:lstStyle/>
                    <a:p>
                      <a:r>
                        <a:rPr lang="ru-RU" sz="1600">
                          <a:solidFill>
                            <a:srgbClr val="000000"/>
                          </a:solidFill>
                          <a:latin typeface="Times New Roman"/>
                        </a:rPr>
                        <a:t>Очистка территории</a:t>
                      </a:r>
                      <a:endParaRPr/>
                    </a:p>
                  </a:txBody>
                  <a:tcPr/>
                </a:tc>
                <a:tc>
                  <a:txBody>
                    <a:bodyPr/>
                    <a:lstStyle/>
                    <a:p>
                      <a:pPr algn="ctr">
                        <a:lnSpc>
                          <a:spcPct val="100000"/>
                        </a:lnSpc>
                      </a:pPr>
                      <a:r>
                        <a:rPr lang="ru-RU" sz="1600">
                          <a:solidFill>
                            <a:srgbClr val="000000"/>
                          </a:solidFill>
                          <a:latin typeface="Times New Roman"/>
                        </a:rPr>
                        <a:t>18 881</a:t>
                      </a:r>
                      <a:endParaRPr/>
                    </a:p>
                  </a:txBody>
                  <a:tcPr/>
                </a:tc>
                <a:tc>
                  <a:txBody>
                    <a:bodyPr/>
                    <a:lstStyle/>
                    <a:p>
                      <a:pPr algn="ctr">
                        <a:lnSpc>
                          <a:spcPct val="100000"/>
                        </a:lnSpc>
                      </a:pPr>
                      <a:r>
                        <a:rPr lang="ru-RU" sz="1600">
                          <a:solidFill>
                            <a:srgbClr val="000000"/>
                          </a:solidFill>
                          <a:latin typeface="Times New Roman"/>
                        </a:rPr>
                        <a:t>21 097</a:t>
                      </a:r>
                      <a:endParaRPr/>
                    </a:p>
                  </a:txBody>
                  <a:tcPr/>
                </a:tc>
                <a:tc>
                  <a:txBody>
                    <a:bodyPr/>
                    <a:lstStyle/>
                    <a:p>
                      <a:pPr algn="ctr">
                        <a:lnSpc>
                          <a:spcPct val="100000"/>
                        </a:lnSpc>
                      </a:pPr>
                      <a:r>
                        <a:rPr lang="ru-RU" sz="1600">
                          <a:solidFill>
                            <a:srgbClr val="000000"/>
                          </a:solidFill>
                          <a:latin typeface="Times New Roman"/>
                        </a:rPr>
                        <a:t>24 441</a:t>
                      </a:r>
                      <a:endParaRPr/>
                    </a:p>
                  </a:txBody>
                  <a:tcPr/>
                </a:tc>
              </a:tr>
              <a:tr h="310857">
                <a:tc>
                  <a:txBody>
                    <a:bodyPr/>
                    <a:lstStyle/>
                    <a:p>
                      <a:r>
                        <a:rPr lang="ru-RU" sz="1600" dirty="0">
                          <a:solidFill>
                            <a:srgbClr val="000000"/>
                          </a:solidFill>
                          <a:latin typeface="Times New Roman"/>
                        </a:rPr>
                        <a:t>9.</a:t>
                      </a:r>
                      <a:endParaRPr dirty="0"/>
                    </a:p>
                  </a:txBody>
                  <a:tcPr/>
                </a:tc>
                <a:tc>
                  <a:txBody>
                    <a:bodyPr/>
                    <a:lstStyle/>
                    <a:p>
                      <a:r>
                        <a:rPr lang="ru-RU" sz="1600">
                          <a:solidFill>
                            <a:srgbClr val="000000"/>
                          </a:solidFill>
                          <a:latin typeface="Times New Roman"/>
                        </a:rPr>
                        <a:t>Детские площадки</a:t>
                      </a:r>
                      <a:endParaRPr/>
                    </a:p>
                  </a:txBody>
                  <a:tcPr/>
                </a:tc>
                <a:tc>
                  <a:txBody>
                    <a:bodyPr/>
                    <a:lstStyle/>
                    <a:p>
                      <a:pPr algn="ctr">
                        <a:lnSpc>
                          <a:spcPct val="100000"/>
                        </a:lnSpc>
                      </a:pPr>
                      <a:r>
                        <a:rPr lang="ru-RU" sz="1600">
                          <a:solidFill>
                            <a:srgbClr val="000000"/>
                          </a:solidFill>
                          <a:latin typeface="Times New Roman"/>
                        </a:rPr>
                        <a:t>49 942</a:t>
                      </a:r>
                      <a:endParaRPr/>
                    </a:p>
                  </a:txBody>
                  <a:tcPr/>
                </a:tc>
                <a:tc>
                  <a:txBody>
                    <a:bodyPr/>
                    <a:lstStyle/>
                    <a:p>
                      <a:pPr algn="ctr">
                        <a:lnSpc>
                          <a:spcPct val="100000"/>
                        </a:lnSpc>
                      </a:pPr>
                      <a:r>
                        <a:rPr lang="ru-RU" sz="1600">
                          <a:solidFill>
                            <a:srgbClr val="000000"/>
                          </a:solidFill>
                          <a:latin typeface="Times New Roman"/>
                        </a:rPr>
                        <a:t>15 203</a:t>
                      </a:r>
                      <a:endParaRPr/>
                    </a:p>
                  </a:txBody>
                  <a:tcPr/>
                </a:tc>
                <a:tc>
                  <a:txBody>
                    <a:bodyPr/>
                    <a:lstStyle/>
                    <a:p>
                      <a:pPr algn="ctr">
                        <a:lnSpc>
                          <a:spcPct val="100000"/>
                        </a:lnSpc>
                      </a:pPr>
                      <a:r>
                        <a:rPr lang="ru-RU" sz="1600">
                          <a:solidFill>
                            <a:srgbClr val="000000"/>
                          </a:solidFill>
                          <a:latin typeface="Times New Roman"/>
                        </a:rPr>
                        <a:t>3 211</a:t>
                      </a:r>
                      <a:endParaRPr/>
                    </a:p>
                  </a:txBody>
                  <a:tcPr/>
                </a:tc>
              </a:tr>
              <a:tr h="310857">
                <a:tc>
                  <a:txBody>
                    <a:bodyPr/>
                    <a:lstStyle/>
                    <a:p>
                      <a:r>
                        <a:rPr lang="ru-RU" sz="1600">
                          <a:solidFill>
                            <a:srgbClr val="000000"/>
                          </a:solidFill>
                          <a:latin typeface="Times New Roman"/>
                        </a:rPr>
                        <a:t>10.</a:t>
                      </a:r>
                      <a:endParaRPr/>
                    </a:p>
                  </a:txBody>
                  <a:tcPr/>
                </a:tc>
                <a:tc>
                  <a:txBody>
                    <a:bodyPr/>
                    <a:lstStyle/>
                    <a:p>
                      <a:r>
                        <a:rPr lang="ru-RU" sz="1600" dirty="0">
                          <a:solidFill>
                            <a:srgbClr val="000000"/>
                          </a:solidFill>
                          <a:latin typeface="Times New Roman"/>
                        </a:rPr>
                        <a:t>Прочие мероприятия</a:t>
                      </a:r>
                      <a:endParaRPr dirty="0"/>
                    </a:p>
                  </a:txBody>
                  <a:tcPr/>
                </a:tc>
                <a:tc>
                  <a:txBody>
                    <a:bodyPr/>
                    <a:lstStyle/>
                    <a:p>
                      <a:pPr algn="ctr">
                        <a:lnSpc>
                          <a:spcPct val="100000"/>
                        </a:lnSpc>
                      </a:pPr>
                      <a:r>
                        <a:rPr lang="ru-RU" sz="1600">
                          <a:solidFill>
                            <a:srgbClr val="000000"/>
                          </a:solidFill>
                          <a:latin typeface="Times New Roman"/>
                        </a:rPr>
                        <a:t>44 828</a:t>
                      </a:r>
                      <a:endParaRPr/>
                    </a:p>
                  </a:txBody>
                  <a:tcPr/>
                </a:tc>
                <a:tc>
                  <a:txBody>
                    <a:bodyPr/>
                    <a:lstStyle/>
                    <a:p>
                      <a:pPr algn="ctr">
                        <a:lnSpc>
                          <a:spcPct val="100000"/>
                        </a:lnSpc>
                      </a:pPr>
                      <a:r>
                        <a:rPr lang="ru-RU" sz="1600">
                          <a:solidFill>
                            <a:srgbClr val="000000"/>
                          </a:solidFill>
                          <a:latin typeface="Times New Roman"/>
                        </a:rPr>
                        <a:t>27 134</a:t>
                      </a:r>
                      <a:endParaRPr/>
                    </a:p>
                  </a:txBody>
                  <a:tcPr/>
                </a:tc>
                <a:tc>
                  <a:txBody>
                    <a:bodyPr/>
                    <a:lstStyle/>
                    <a:p>
                      <a:pPr algn="ctr">
                        <a:lnSpc>
                          <a:spcPct val="100000"/>
                        </a:lnSpc>
                      </a:pPr>
                      <a:r>
                        <a:rPr lang="ru-RU" sz="1600">
                          <a:solidFill>
                            <a:srgbClr val="000000"/>
                          </a:solidFill>
                          <a:latin typeface="Times New Roman"/>
                        </a:rPr>
                        <a:t>25 543</a:t>
                      </a:r>
                      <a:endParaRPr/>
                    </a:p>
                  </a:txBody>
                  <a:tcPr/>
                </a:tc>
              </a:tr>
              <a:tr h="310857">
                <a:tc>
                  <a:txBody>
                    <a:bodyPr/>
                    <a:lstStyle/>
                    <a:p>
                      <a:r>
                        <a:rPr lang="ru-RU" sz="1600">
                          <a:solidFill>
                            <a:srgbClr val="000000"/>
                          </a:solidFill>
                          <a:latin typeface="Times New Roman"/>
                        </a:rPr>
                        <a:t>11.</a:t>
                      </a:r>
                      <a:endParaRPr/>
                    </a:p>
                  </a:txBody>
                  <a:tcPr/>
                </a:tc>
                <a:tc>
                  <a:txBody>
                    <a:bodyPr/>
                    <a:lstStyle/>
                    <a:p>
                      <a:r>
                        <a:rPr lang="ru-RU" sz="1600">
                          <a:solidFill>
                            <a:srgbClr val="000000"/>
                          </a:solidFill>
                          <a:latin typeface="Times New Roman"/>
                        </a:rPr>
                        <a:t>Содержание и ремонт автомобильных дорог</a:t>
                      </a:r>
                      <a:endParaRPr/>
                    </a:p>
                  </a:txBody>
                  <a:tcPr/>
                </a:tc>
                <a:tc>
                  <a:txBody>
                    <a:bodyPr/>
                    <a:lstStyle/>
                    <a:p>
                      <a:pPr algn="ctr">
                        <a:lnSpc>
                          <a:spcPct val="100000"/>
                        </a:lnSpc>
                      </a:pPr>
                      <a:r>
                        <a:rPr lang="ru-RU" sz="1600">
                          <a:solidFill>
                            <a:srgbClr val="000000"/>
                          </a:solidFill>
                          <a:latin typeface="Times New Roman"/>
                        </a:rPr>
                        <a:t>62 088</a:t>
                      </a:r>
                      <a:endParaRPr/>
                    </a:p>
                  </a:txBody>
                  <a:tcPr/>
                </a:tc>
                <a:tc>
                  <a:txBody>
                    <a:bodyPr/>
                    <a:lstStyle/>
                    <a:p>
                      <a:pPr algn="ctr">
                        <a:lnSpc>
                          <a:spcPct val="100000"/>
                        </a:lnSpc>
                      </a:pPr>
                      <a:r>
                        <a:rPr lang="ru-RU" sz="1600">
                          <a:solidFill>
                            <a:srgbClr val="000000"/>
                          </a:solidFill>
                          <a:latin typeface="Times New Roman"/>
                        </a:rPr>
                        <a:t>51 753</a:t>
                      </a:r>
                      <a:endParaRPr/>
                    </a:p>
                  </a:txBody>
                  <a:tcPr/>
                </a:tc>
                <a:tc>
                  <a:txBody>
                    <a:bodyPr/>
                    <a:lstStyle/>
                    <a:p>
                      <a:pPr algn="ctr">
                        <a:lnSpc>
                          <a:spcPct val="100000"/>
                        </a:lnSpc>
                      </a:pPr>
                      <a:r>
                        <a:rPr lang="ru-RU" sz="1600">
                          <a:solidFill>
                            <a:srgbClr val="000000"/>
                          </a:solidFill>
                          <a:latin typeface="Times New Roman"/>
                        </a:rPr>
                        <a:t>-</a:t>
                      </a:r>
                      <a:endParaRPr/>
                    </a:p>
                  </a:txBody>
                  <a:tcPr/>
                </a:tc>
              </a:tr>
              <a:tr h="310857">
                <a:tc>
                  <a:txBody>
                    <a:bodyPr/>
                    <a:lstStyle/>
                    <a:p>
                      <a:r>
                        <a:rPr lang="ru-RU" sz="1600">
                          <a:solidFill>
                            <a:srgbClr val="000000"/>
                          </a:solidFill>
                          <a:latin typeface="Times New Roman"/>
                        </a:rPr>
                        <a:t>12.</a:t>
                      </a:r>
                      <a:endParaRPr/>
                    </a:p>
                  </a:txBody>
                  <a:tcPr/>
                </a:tc>
                <a:tc>
                  <a:txBody>
                    <a:bodyPr/>
                    <a:lstStyle/>
                    <a:p>
                      <a:r>
                        <a:rPr lang="ru-RU" sz="1600" dirty="0">
                          <a:solidFill>
                            <a:srgbClr val="000000"/>
                          </a:solidFill>
                          <a:latin typeface="Times New Roman"/>
                        </a:rPr>
                        <a:t>Капитальный ремонт автомобильной дороги</a:t>
                      </a:r>
                      <a:endParaRPr dirty="0"/>
                    </a:p>
                  </a:txBody>
                  <a:tcPr/>
                </a:tc>
                <a:tc>
                  <a:txBody>
                    <a:bodyPr/>
                    <a:lstStyle/>
                    <a:p>
                      <a:pPr algn="ctr">
                        <a:lnSpc>
                          <a:spcPct val="100000"/>
                        </a:lnSpc>
                      </a:pPr>
                      <a:r>
                        <a:rPr lang="ru-RU" sz="1600">
                          <a:solidFill>
                            <a:srgbClr val="000000"/>
                          </a:solidFill>
                          <a:latin typeface="Times New Roman"/>
                        </a:rPr>
                        <a:t>89 283</a:t>
                      </a:r>
                      <a:endParaRPr/>
                    </a:p>
                  </a:txBody>
                  <a:tcPr/>
                </a:tc>
                <a:tc>
                  <a:txBody>
                    <a:bodyPr/>
                    <a:lstStyle/>
                    <a:p>
                      <a:pPr algn="ctr">
                        <a:lnSpc>
                          <a:spcPct val="100000"/>
                        </a:lnSpc>
                      </a:pPr>
                      <a:r>
                        <a:rPr lang="ru-RU" sz="1600">
                          <a:solidFill>
                            <a:srgbClr val="000000"/>
                          </a:solidFill>
                          <a:latin typeface="Times New Roman"/>
                        </a:rPr>
                        <a:t>-</a:t>
                      </a:r>
                      <a:endParaRPr/>
                    </a:p>
                  </a:txBody>
                  <a:tcPr/>
                </a:tc>
                <a:tc>
                  <a:txBody>
                    <a:bodyPr/>
                    <a:lstStyle/>
                    <a:p>
                      <a:pPr algn="ctr">
                        <a:lnSpc>
                          <a:spcPct val="100000"/>
                        </a:lnSpc>
                      </a:pPr>
                      <a:r>
                        <a:rPr lang="ru-RU" sz="1600">
                          <a:solidFill>
                            <a:srgbClr val="000000"/>
                          </a:solidFill>
                          <a:latin typeface="Times New Roman"/>
                        </a:rPr>
                        <a:t>-</a:t>
                      </a:r>
                      <a:endParaRPr/>
                    </a:p>
                  </a:txBody>
                  <a:tcPr/>
                </a:tc>
              </a:tr>
              <a:tr h="758339">
                <a:tc gridSpan="2">
                  <a:txBody>
                    <a:bodyPr/>
                    <a:lstStyle/>
                    <a:p>
                      <a:pPr algn="ctr">
                        <a:lnSpc>
                          <a:spcPct val="100000"/>
                        </a:lnSpc>
                      </a:pPr>
                      <a:r>
                        <a:rPr lang="ru-RU" sz="1600" b="1" dirty="0">
                          <a:solidFill>
                            <a:srgbClr val="000000"/>
                          </a:solidFill>
                          <a:latin typeface="Times New Roman"/>
                        </a:rPr>
                        <a:t>ИТОГО</a:t>
                      </a:r>
                      <a:endParaRPr dirty="0"/>
                    </a:p>
                  </a:txBody>
                  <a:tcPr/>
                </a:tc>
                <a:tc hMerge="1">
                  <a:txBody>
                    <a:bodyPr/>
                    <a:lstStyle/>
                    <a:p>
                      <a:pPr algn="ctr">
                        <a:lnSpc>
                          <a:spcPct val="100000"/>
                        </a:lnSpc>
                      </a:pPr>
                      <a:endParaRPr dirty="0"/>
                    </a:p>
                  </a:txBody>
                  <a:tcPr/>
                </a:tc>
                <a:tc>
                  <a:txBody>
                    <a:bodyPr/>
                    <a:lstStyle/>
                    <a:p>
                      <a:pPr algn="ctr">
                        <a:lnSpc>
                          <a:spcPct val="100000"/>
                        </a:lnSpc>
                      </a:pPr>
                      <a:r>
                        <a:rPr lang="ru-RU" sz="1500" b="1" dirty="0" smtClean="0">
                          <a:solidFill>
                            <a:srgbClr val="000000"/>
                          </a:solidFill>
                          <a:latin typeface="Times New Roman" panose="02020603050405020304" pitchFamily="18" charset="0"/>
                          <a:cs typeface="Times New Roman" panose="02020603050405020304" pitchFamily="18" charset="0"/>
                        </a:rPr>
                        <a:t>315 998</a:t>
                      </a:r>
                      <a:endParaRPr sz="1500" b="1"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ru-RU" sz="1500" b="1" dirty="0" smtClean="0">
                          <a:solidFill>
                            <a:srgbClr val="000000"/>
                          </a:solidFill>
                          <a:latin typeface="Times New Roman" panose="02020603050405020304" pitchFamily="18" charset="0"/>
                          <a:cs typeface="Times New Roman" panose="02020603050405020304" pitchFamily="18" charset="0"/>
                        </a:rPr>
                        <a:t>149 006</a:t>
                      </a:r>
                      <a:endParaRPr sz="1500" b="1" dirty="0">
                        <a:latin typeface="Times New Roman" panose="02020603050405020304" pitchFamily="18" charset="0"/>
                        <a:cs typeface="Times New Roman" panose="02020603050405020304" pitchFamily="18" charset="0"/>
                      </a:endParaRPr>
                    </a:p>
                  </a:txBody>
                  <a:tcPr/>
                </a:tc>
                <a:tc>
                  <a:txBody>
                    <a:bodyPr/>
                    <a:lstStyle/>
                    <a:p>
                      <a:r>
                        <a:rPr lang="ru-RU" sz="1500" b="1" dirty="0" smtClean="0">
                          <a:latin typeface="Times New Roman" panose="02020603050405020304" pitchFamily="18" charset="0"/>
                          <a:cs typeface="Times New Roman" panose="02020603050405020304" pitchFamily="18" charset="0"/>
                        </a:rPr>
                        <a:t>116 510</a:t>
                      </a:r>
                      <a:endParaRPr lang="ru-RU" sz="1500" b="1" dirty="0">
                        <a:latin typeface="Times New Roman" panose="02020603050405020304" pitchFamily="18" charset="0"/>
                        <a:cs typeface="Times New Roman" panose="02020603050405020304" pitchFamily="18" charset="0"/>
                      </a:endParaRPr>
                    </a:p>
                  </a:txBody>
                  <a:tcPr/>
                </a:tc>
              </a:tr>
            </a:tbl>
          </a:graphicData>
        </a:graphic>
      </p:graphicFrame>
      <p:sp>
        <p:nvSpPr>
          <p:cNvPr id="353" name="CustomShape 3"/>
          <p:cNvSpPr/>
          <p:nvPr/>
        </p:nvSpPr>
        <p:spPr>
          <a:xfrm>
            <a:off x="7524360" y="764640"/>
            <a:ext cx="1078560" cy="314640"/>
          </a:xfrm>
          <a:prstGeom prst="rect">
            <a:avLst/>
          </a:prstGeom>
          <a:noFill/>
          <a:ln>
            <a:noFill/>
          </a:ln>
        </p:spPr>
        <p:txBody>
          <a:bodyPr wrap="none" lIns="0" tIns="0" rIns="0" bIns="0" anchor="ctr"/>
          <a:lstStyle/>
          <a:p>
            <a:pPr algn="r">
              <a:lnSpc>
                <a:spcPct val="100000"/>
              </a:lnSpc>
            </a:pPr>
            <a:r>
              <a:rPr lang="ru-RU" sz="1600">
                <a:solidFill>
                  <a:srgbClr val="000000"/>
                </a:solidFill>
                <a:latin typeface="Times New Roman"/>
                <a:ea typeface="DejaVu Sans"/>
              </a:rPr>
              <a:t>Тыс.руб</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54" name="CustomShape 1"/>
          <p:cNvSpPr/>
          <p:nvPr/>
        </p:nvSpPr>
        <p:spPr>
          <a:xfrm>
            <a:off x="2874240" y="1556640"/>
            <a:ext cx="3382920" cy="1056600"/>
          </a:xfrm>
          <a:prstGeom prst="roundRect">
            <a:avLst>
              <a:gd name="adj" fmla="val 50000"/>
            </a:avLst>
          </a:prstGeom>
          <a:gradFill>
            <a:gsLst>
              <a:gs pos="0">
                <a:srgbClr val="34B3D5"/>
              </a:gs>
              <a:gs pos="50000">
                <a:srgbClr val="2988A1"/>
              </a:gs>
              <a:gs pos="100000">
                <a:srgbClr val="34B3D5"/>
              </a:gs>
            </a:gsLst>
            <a:lin ang="16200000"/>
          </a:gradFill>
          <a:ln>
            <a:noFill/>
          </a:ln>
        </p:spPr>
        <p:txBody>
          <a:bodyPr lIns="90000" tIns="45000" rIns="90000" bIns="45000" anchor="ctr"/>
          <a:lstStyle/>
          <a:p>
            <a:pPr algn="ctr">
              <a:lnSpc>
                <a:spcPct val="100000"/>
              </a:lnSpc>
            </a:pPr>
            <a:r>
              <a:rPr lang="ru-RU">
                <a:solidFill>
                  <a:srgbClr val="FFFFFF"/>
                </a:solidFill>
                <a:latin typeface="Times New Roman"/>
                <a:ea typeface="DejaVu Sans"/>
              </a:rPr>
              <a:t>Направления:</a:t>
            </a:r>
            <a:endParaRPr/>
          </a:p>
        </p:txBody>
      </p:sp>
      <p:sp>
        <p:nvSpPr>
          <p:cNvPr id="355" name="CustomShape 2"/>
          <p:cNvSpPr/>
          <p:nvPr/>
        </p:nvSpPr>
        <p:spPr>
          <a:xfrm>
            <a:off x="200880" y="3357000"/>
            <a:ext cx="2671920" cy="1438560"/>
          </a:xfrm>
          <a:prstGeom prst="roundRect">
            <a:avLst>
              <a:gd name="adj" fmla="val 11413"/>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Обеспечение исполнения соглашения о передаче полномочий по осуществлению внешнего муниципального финансового контроля  в  сумме  124  тыс. руб.</a:t>
            </a:r>
            <a:endParaRPr/>
          </a:p>
        </p:txBody>
      </p:sp>
      <p:sp>
        <p:nvSpPr>
          <p:cNvPr id="356" name="CustomShape 3"/>
          <p:cNvSpPr/>
          <p:nvPr/>
        </p:nvSpPr>
        <p:spPr>
          <a:xfrm>
            <a:off x="3060000" y="3357000"/>
            <a:ext cx="2806920" cy="1438560"/>
          </a:xfrm>
          <a:prstGeom prst="roundRect">
            <a:avLst>
              <a:gd name="adj" fmla="val 11413"/>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Единовременное вознаграждение «Почетная грамота Главы муниципального образования» израсходованы средства в сумме     35 тыс. рублей </a:t>
            </a:r>
            <a:endParaRPr/>
          </a:p>
        </p:txBody>
      </p:sp>
      <p:sp>
        <p:nvSpPr>
          <p:cNvPr id="357" name="Line 4"/>
          <p:cNvSpPr/>
          <p:nvPr/>
        </p:nvSpPr>
        <p:spPr>
          <a:xfrm flipH="1">
            <a:off x="1691640" y="2579400"/>
            <a:ext cx="1559160" cy="726120"/>
          </a:xfrm>
          <a:prstGeom prst="line">
            <a:avLst/>
          </a:prstGeom>
          <a:ln w="9360">
            <a:solidFill>
              <a:srgbClr val="4A7EBB"/>
            </a:solidFill>
            <a:round/>
          </a:ln>
        </p:spPr>
      </p:sp>
      <p:sp>
        <p:nvSpPr>
          <p:cNvPr id="358" name="Line 5"/>
          <p:cNvSpPr/>
          <p:nvPr/>
        </p:nvSpPr>
        <p:spPr>
          <a:xfrm>
            <a:off x="5634360" y="2665800"/>
            <a:ext cx="1853640" cy="673200"/>
          </a:xfrm>
          <a:prstGeom prst="line">
            <a:avLst/>
          </a:prstGeom>
          <a:ln w="9360">
            <a:solidFill>
              <a:srgbClr val="4A7EBB"/>
            </a:solidFill>
            <a:round/>
          </a:ln>
        </p:spPr>
      </p:sp>
      <p:sp>
        <p:nvSpPr>
          <p:cNvPr id="359" name="CustomShape 6"/>
          <p:cNvSpPr/>
          <p:nvPr/>
        </p:nvSpPr>
        <p:spPr>
          <a:xfrm>
            <a:off x="179640" y="476640"/>
            <a:ext cx="8567640" cy="862560"/>
          </a:xfrm>
          <a:prstGeom prst="roundRect">
            <a:avLst>
              <a:gd name="adj" fmla="val 16667"/>
            </a:avLst>
          </a:prstGeom>
          <a:gradFill>
            <a:gsLst>
              <a:gs pos="0">
                <a:srgbClr val="9CC745"/>
              </a:gs>
              <a:gs pos="50000">
                <a:srgbClr val="779637"/>
              </a:gs>
              <a:gs pos="100000">
                <a:srgbClr val="9CC745"/>
              </a:gs>
            </a:gsLst>
            <a:lin ang="16200000"/>
          </a:gradFill>
          <a:ln w="9360">
            <a:solidFill>
              <a:srgbClr val="98B855"/>
            </a:solidFill>
            <a:round/>
          </a:ln>
        </p:spPr>
        <p:txBody>
          <a:bodyPr lIns="90000" tIns="45000" rIns="90000" bIns="45000" anchor="ctr"/>
          <a:lstStyle/>
          <a:p>
            <a:pPr algn="ctr">
              <a:lnSpc>
                <a:spcPct val="100000"/>
              </a:lnSpc>
            </a:pPr>
            <a:r>
              <a:rPr lang="ru-RU" sz="1600" b="1">
                <a:solidFill>
                  <a:srgbClr val="000000"/>
                </a:solidFill>
                <a:latin typeface="Times New Roman"/>
                <a:ea typeface="DejaVu Sans"/>
              </a:rPr>
              <a:t>Непрограммные направления деятельности </a:t>
            </a:r>
            <a:endParaRPr/>
          </a:p>
        </p:txBody>
      </p:sp>
      <p:sp>
        <p:nvSpPr>
          <p:cNvPr id="360" name="CustomShape 7"/>
          <p:cNvSpPr/>
          <p:nvPr/>
        </p:nvSpPr>
        <p:spPr>
          <a:xfrm>
            <a:off x="6084000" y="3339000"/>
            <a:ext cx="2806920" cy="1456560"/>
          </a:xfrm>
          <a:prstGeom prst="roundRect">
            <a:avLst>
              <a:gd name="adj" fmla="val 11413"/>
            </a:avLst>
          </a:prstGeom>
          <a:gradFill>
            <a:gsLst>
              <a:gs pos="0">
                <a:srgbClr val="E6F7FF"/>
              </a:gs>
              <a:gs pos="50000">
                <a:srgbClr val="A6E6FF"/>
              </a:gs>
              <a:gs pos="100000">
                <a:srgbClr val="E6F7FF"/>
              </a:gs>
            </a:gsLst>
            <a:lin ang="16200000"/>
          </a:gradFill>
          <a:ln w="9360">
            <a:solidFill>
              <a:srgbClr val="46AAC4"/>
            </a:solidFill>
            <a:round/>
          </a:ln>
        </p:spPr>
        <p:txBody>
          <a:bodyPr lIns="90000" tIns="45000" rIns="90000" bIns="45000" anchor="ctr"/>
          <a:lstStyle/>
          <a:p>
            <a:pPr algn="ctr">
              <a:lnSpc>
                <a:spcPct val="100000"/>
              </a:lnSpc>
            </a:pPr>
            <a:r>
              <a:rPr lang="ru-RU" sz="1200" b="1">
                <a:solidFill>
                  <a:srgbClr val="000000"/>
                </a:solidFill>
                <a:latin typeface="Times New Roman"/>
                <a:ea typeface="DejaVu Sans"/>
              </a:rPr>
              <a:t>Средства резервного фонда в сумме 139 тыс. рублей направлены на приобретение материалов для размещения пункта временного пребывания граждан при чрезвычайных ситуациях</a:t>
            </a:r>
            <a:r>
              <a:rPr lang="ru-RU" sz="1200">
                <a:solidFill>
                  <a:srgbClr val="000000"/>
                </a:solidFill>
                <a:latin typeface="Times New Roman"/>
                <a:ea typeface="DejaVu Sans"/>
              </a:rPr>
              <a:t> </a:t>
            </a:r>
            <a:endParaRPr/>
          </a:p>
        </p:txBody>
      </p:sp>
      <p:sp>
        <p:nvSpPr>
          <p:cNvPr id="361" name="Line 8"/>
          <p:cNvSpPr/>
          <p:nvPr/>
        </p:nvSpPr>
        <p:spPr>
          <a:xfrm flipH="1">
            <a:off x="4463640" y="2614680"/>
            <a:ext cx="38880" cy="741960"/>
          </a:xfrm>
          <a:prstGeom prst="line">
            <a:avLst/>
          </a:prstGeom>
          <a:ln w="9360">
            <a:solidFill>
              <a:srgbClr val="4A7EBB"/>
            </a:solidFill>
            <a:round/>
          </a:ln>
        </p:spPr>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CustomShape 1"/>
          <p:cNvSpPr/>
          <p:nvPr/>
        </p:nvSpPr>
        <p:spPr>
          <a:xfrm rot="10800000">
            <a:off x="31680" y="0"/>
            <a:ext cx="9142560" cy="6856560"/>
          </a:xfrm>
          <a:prstGeom prst="rect">
            <a:avLst/>
          </a:prstGeom>
          <a:gradFill>
            <a:gsLst>
              <a:gs pos="0">
                <a:srgbClr val="FFFFFF"/>
              </a:gs>
              <a:gs pos="100000">
                <a:srgbClr val="558ED5"/>
              </a:gs>
            </a:gsLst>
            <a:path path="rect"/>
          </a:gradFill>
          <a:ln w="25560">
            <a:noFill/>
          </a:ln>
        </p:spPr>
      </p:sp>
      <p:pic>
        <p:nvPicPr>
          <p:cNvPr id="363" name="Picture 3"/>
          <p:cNvPicPr/>
          <p:nvPr/>
        </p:nvPicPr>
        <p:blipFill>
          <a:blip r:embed="rId2"/>
          <a:stretch>
            <a:fillRect/>
          </a:stretch>
        </p:blipFill>
        <p:spPr>
          <a:xfrm rot="5400000">
            <a:off x="-3183120" y="3214800"/>
            <a:ext cx="6856560" cy="426960"/>
          </a:xfrm>
          <a:prstGeom prst="rect">
            <a:avLst/>
          </a:prstGeom>
          <a:ln>
            <a:noFill/>
          </a:ln>
        </p:spPr>
      </p:pic>
      <p:pic>
        <p:nvPicPr>
          <p:cNvPr id="364" name="Picture 3"/>
          <p:cNvPicPr/>
          <p:nvPr/>
        </p:nvPicPr>
        <p:blipFill>
          <a:blip r:embed="rId2"/>
          <a:srcRect r="3533"/>
          <a:stretch>
            <a:fillRect/>
          </a:stretch>
        </p:blipFill>
        <p:spPr>
          <a:xfrm rot="10800000">
            <a:off x="2530440" y="0"/>
            <a:ext cx="6613560" cy="355680"/>
          </a:xfrm>
          <a:prstGeom prst="rect">
            <a:avLst/>
          </a:prstGeom>
          <a:ln>
            <a:noFill/>
          </a:ln>
        </p:spPr>
      </p:pic>
      <p:pic>
        <p:nvPicPr>
          <p:cNvPr id="365" name="Picture 3"/>
          <p:cNvPicPr/>
          <p:nvPr/>
        </p:nvPicPr>
        <p:blipFill>
          <a:blip r:embed="rId2"/>
          <a:srcRect l="49599" r="4596"/>
          <a:stretch>
            <a:fillRect/>
          </a:stretch>
        </p:blipFill>
        <p:spPr>
          <a:xfrm rot="10800000">
            <a:off x="31680" y="0"/>
            <a:ext cx="3138120" cy="355680"/>
          </a:xfrm>
          <a:prstGeom prst="rect">
            <a:avLst/>
          </a:prstGeom>
          <a:ln>
            <a:noFill/>
          </a:ln>
        </p:spPr>
      </p:pic>
      <p:sp>
        <p:nvSpPr>
          <p:cNvPr id="366" name="CustomShape 2"/>
          <p:cNvSpPr/>
          <p:nvPr/>
        </p:nvSpPr>
        <p:spPr>
          <a:xfrm>
            <a:off x="971640" y="3285000"/>
            <a:ext cx="7775280" cy="698760"/>
          </a:xfrm>
          <a:prstGeom prst="rect">
            <a:avLst/>
          </a:prstGeom>
          <a:noFill/>
          <a:ln>
            <a:noFill/>
          </a:ln>
        </p:spPr>
        <p:txBody>
          <a:bodyPr lIns="90000" tIns="45000" rIns="90000" bIns="45000"/>
          <a:lstStyle/>
          <a:p>
            <a:pPr algn="ctr">
              <a:lnSpc>
                <a:spcPct val="100000"/>
              </a:lnSpc>
            </a:pPr>
            <a:r>
              <a:rPr lang="ru-RU" sz="4000" b="1" i="1">
                <a:solidFill>
                  <a:srgbClr val="4F81BD"/>
                </a:solidFill>
                <a:latin typeface="Century"/>
                <a:ea typeface="DejaVu Sans"/>
              </a:rPr>
              <a:t>Спасибо за внимание!</a:t>
            </a:r>
            <a:endParaRPr/>
          </a:p>
        </p:txBody>
      </p:sp>
      <p:pic>
        <p:nvPicPr>
          <p:cNvPr id="367" name="Picture 2"/>
          <p:cNvPicPr/>
          <p:nvPr/>
        </p:nvPicPr>
        <p:blipFill>
          <a:blip r:embed="rId3"/>
          <a:stretch>
            <a:fillRect/>
          </a:stretch>
        </p:blipFill>
        <p:spPr>
          <a:xfrm>
            <a:off x="4324320" y="620640"/>
            <a:ext cx="1070280" cy="134172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92" name="CustomShape 1"/>
          <p:cNvSpPr/>
          <p:nvPr/>
        </p:nvSpPr>
        <p:spPr>
          <a:xfrm>
            <a:off x="457200" y="504000"/>
            <a:ext cx="8253000" cy="1052792"/>
          </a:xfrm>
          <a:prstGeom prst="rect">
            <a:avLst/>
          </a:prstGeom>
          <a:pattFill prst="pct70">
            <a:fgClr>
              <a:schemeClr val="accent1">
                <a:lumMod val="20000"/>
                <a:lumOff val="80000"/>
              </a:schemeClr>
            </a:fgClr>
            <a:bgClr>
              <a:schemeClr val="accent1">
                <a:lumMod val="40000"/>
                <a:lumOff val="60000"/>
              </a:schemeClr>
            </a:bgClr>
          </a:patt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none" lIns="0" tIns="0" rIns="0" bIns="0" anchor="ctr"/>
          <a:lstStyle/>
          <a:p>
            <a:pPr algn="ctr">
              <a:lnSpc>
                <a:spcPct val="100000"/>
              </a:lnSpc>
            </a:pPr>
            <a:r>
              <a:rPr lang="ru-RU" sz="2600" b="1" dirty="0">
                <a:solidFill>
                  <a:srgbClr val="000000"/>
                </a:solidFill>
                <a:latin typeface="Times New Roman"/>
                <a:ea typeface="DejaVu Sans"/>
              </a:rPr>
              <a:t>Показатели исполнения бюджета муниципального </a:t>
            </a:r>
            <a:endParaRPr b="1" dirty="0"/>
          </a:p>
          <a:p>
            <a:pPr algn="ctr">
              <a:lnSpc>
                <a:spcPct val="100000"/>
              </a:lnSpc>
            </a:pPr>
            <a:r>
              <a:rPr lang="ru-RU" sz="2600" b="1" dirty="0">
                <a:solidFill>
                  <a:srgbClr val="000000"/>
                </a:solidFill>
                <a:latin typeface="Times New Roman"/>
                <a:ea typeface="DejaVu Sans"/>
              </a:rPr>
              <a:t>образования поселок Тазовский за 2014 год</a:t>
            </a:r>
            <a:endParaRPr b="1" dirty="0"/>
          </a:p>
        </p:txBody>
      </p:sp>
      <p:graphicFrame>
        <p:nvGraphicFramePr>
          <p:cNvPr id="193" name="Table 2"/>
          <p:cNvGraphicFramePr/>
          <p:nvPr>
            <p:extLst>
              <p:ext uri="{D42A27DB-BD31-4B8C-83A1-F6EECF244321}">
                <p14:modId xmlns:p14="http://schemas.microsoft.com/office/powerpoint/2010/main" val="2136075170"/>
              </p:ext>
            </p:extLst>
          </p:nvPr>
        </p:nvGraphicFramePr>
        <p:xfrm>
          <a:off x="500040" y="2123100"/>
          <a:ext cx="8184600" cy="4091074"/>
        </p:xfrm>
        <a:graphic>
          <a:graphicData uri="http://schemas.openxmlformats.org/drawingml/2006/table">
            <a:tbl>
              <a:tblPr/>
              <a:tblGrid>
                <a:gridCol w="2525040"/>
                <a:gridCol w="1567800"/>
                <a:gridCol w="2045880"/>
                <a:gridCol w="2045880"/>
              </a:tblGrid>
              <a:tr h="1442312">
                <a:tc>
                  <a:txBody>
                    <a:bodyPr/>
                    <a:lstStyle/>
                    <a:p>
                      <a:pPr algn="ctr">
                        <a:lnSpc>
                          <a:spcPct val="100000"/>
                        </a:lnSpc>
                      </a:pPr>
                      <a:r>
                        <a:rPr lang="ru-RU" b="1" dirty="0">
                          <a:solidFill>
                            <a:srgbClr val="000000"/>
                          </a:solidFill>
                          <a:latin typeface="Times New Roman"/>
                        </a:rPr>
                        <a:t>Наименование </a:t>
                      </a:r>
                      <a:endParaRPr b="1" dirty="0"/>
                    </a:p>
                  </a:txBody>
                  <a:tcPr>
                    <a:pattFill prst="pct60">
                      <a:fgClr>
                        <a:schemeClr val="accent1">
                          <a:lumMod val="20000"/>
                          <a:lumOff val="80000"/>
                        </a:schemeClr>
                      </a:fgClr>
                      <a:bgClr>
                        <a:schemeClr val="bg1"/>
                      </a:bgClr>
                    </a:pattFill>
                  </a:tcPr>
                </a:tc>
                <a:tc>
                  <a:txBody>
                    <a:bodyPr/>
                    <a:lstStyle/>
                    <a:p>
                      <a:pPr algn="ctr">
                        <a:lnSpc>
                          <a:spcPct val="100000"/>
                        </a:lnSpc>
                      </a:pPr>
                      <a:r>
                        <a:rPr lang="ru-RU" b="1" dirty="0">
                          <a:solidFill>
                            <a:srgbClr val="000000"/>
                          </a:solidFill>
                          <a:latin typeface="Times New Roman"/>
                        </a:rPr>
                        <a:t>План на    2014 год</a:t>
                      </a:r>
                      <a:endParaRPr b="1" dirty="0"/>
                    </a:p>
                  </a:txBody>
                  <a:tcPr>
                    <a:pattFill prst="pct60">
                      <a:fgClr>
                        <a:schemeClr val="accent1">
                          <a:lumMod val="20000"/>
                          <a:lumOff val="80000"/>
                        </a:schemeClr>
                      </a:fgClr>
                      <a:bgClr>
                        <a:schemeClr val="bg1"/>
                      </a:bgClr>
                    </a:pattFill>
                  </a:tcPr>
                </a:tc>
                <a:tc>
                  <a:txBody>
                    <a:bodyPr/>
                    <a:lstStyle/>
                    <a:p>
                      <a:pPr algn="ctr">
                        <a:lnSpc>
                          <a:spcPct val="100000"/>
                        </a:lnSpc>
                      </a:pPr>
                      <a:r>
                        <a:rPr lang="ru-RU" b="1" dirty="0">
                          <a:solidFill>
                            <a:srgbClr val="000000"/>
                          </a:solidFill>
                          <a:latin typeface="Times New Roman"/>
                        </a:rPr>
                        <a:t>Исполнение за 2014 год</a:t>
                      </a:r>
                      <a:endParaRPr b="1" dirty="0"/>
                    </a:p>
                  </a:txBody>
                  <a:tcPr>
                    <a:pattFill prst="pct60">
                      <a:fgClr>
                        <a:schemeClr val="accent1">
                          <a:lumMod val="20000"/>
                          <a:lumOff val="80000"/>
                        </a:schemeClr>
                      </a:fgClr>
                      <a:bgClr>
                        <a:schemeClr val="bg1"/>
                      </a:bgClr>
                    </a:pattFill>
                  </a:tcPr>
                </a:tc>
                <a:tc>
                  <a:txBody>
                    <a:bodyPr/>
                    <a:lstStyle/>
                    <a:p>
                      <a:pPr algn="ctr">
                        <a:lnSpc>
                          <a:spcPct val="100000"/>
                        </a:lnSpc>
                      </a:pPr>
                      <a:r>
                        <a:rPr lang="ru-RU" b="1" dirty="0">
                          <a:solidFill>
                            <a:srgbClr val="000000"/>
                          </a:solidFill>
                          <a:latin typeface="Times New Roman"/>
                        </a:rPr>
                        <a:t>Процент исполнения</a:t>
                      </a:r>
                      <a:endParaRPr b="1" dirty="0"/>
                    </a:p>
                  </a:txBody>
                  <a:tcPr>
                    <a:pattFill prst="pct60">
                      <a:fgClr>
                        <a:schemeClr val="accent1">
                          <a:lumMod val="20000"/>
                          <a:lumOff val="80000"/>
                        </a:schemeClr>
                      </a:fgClr>
                      <a:bgClr>
                        <a:schemeClr val="bg1"/>
                      </a:bgClr>
                    </a:pattFill>
                  </a:tcPr>
                </a:tc>
              </a:tr>
              <a:tr h="709202">
                <a:tc>
                  <a:txBody>
                    <a:bodyPr/>
                    <a:lstStyle/>
                    <a:p>
                      <a:pPr algn="ctr">
                        <a:lnSpc>
                          <a:spcPct val="100000"/>
                        </a:lnSpc>
                      </a:pPr>
                      <a:r>
                        <a:rPr lang="ru-RU" dirty="0">
                          <a:solidFill>
                            <a:srgbClr val="000000"/>
                          </a:solidFill>
                          <a:latin typeface="Times New Roman"/>
                        </a:rPr>
                        <a:t>Доходы</a:t>
                      </a:r>
                      <a:endParaRPr dirty="0"/>
                    </a:p>
                  </a:txBody>
                  <a:tcPr>
                    <a:pattFill prst="pct60">
                      <a:fgClr>
                        <a:schemeClr val="accent1">
                          <a:lumMod val="20000"/>
                          <a:lumOff val="80000"/>
                        </a:schemeClr>
                      </a:fgClr>
                      <a:bgClr>
                        <a:schemeClr val="bg1"/>
                      </a:bgClr>
                    </a:pattFill>
                  </a:tcPr>
                </a:tc>
                <a:tc>
                  <a:txBody>
                    <a:bodyPr/>
                    <a:lstStyle/>
                    <a:p>
                      <a:pPr algn="ctr">
                        <a:lnSpc>
                          <a:spcPct val="100000"/>
                        </a:lnSpc>
                      </a:pPr>
                      <a:r>
                        <a:rPr lang="ru-RU" dirty="0">
                          <a:solidFill>
                            <a:srgbClr val="000000"/>
                          </a:solidFill>
                          <a:latin typeface="Times New Roman"/>
                        </a:rPr>
                        <a:t>474 918</a:t>
                      </a:r>
                      <a:endParaRPr dirty="0"/>
                    </a:p>
                  </a:txBody>
                  <a:tcPr>
                    <a:pattFill prst="pct60">
                      <a:fgClr>
                        <a:schemeClr val="accent1">
                          <a:lumMod val="20000"/>
                          <a:lumOff val="80000"/>
                        </a:schemeClr>
                      </a:fgClr>
                      <a:bgClr>
                        <a:schemeClr val="bg1"/>
                      </a:bgClr>
                    </a:pattFill>
                  </a:tcPr>
                </a:tc>
                <a:tc>
                  <a:txBody>
                    <a:bodyPr/>
                    <a:lstStyle/>
                    <a:p>
                      <a:pPr algn="ctr">
                        <a:lnSpc>
                          <a:spcPct val="100000"/>
                        </a:lnSpc>
                      </a:pPr>
                      <a:r>
                        <a:rPr lang="ru-RU">
                          <a:solidFill>
                            <a:srgbClr val="000000"/>
                          </a:solidFill>
                          <a:latin typeface="Times New Roman"/>
                        </a:rPr>
                        <a:t>478 569</a:t>
                      </a:r>
                      <a:endParaRPr/>
                    </a:p>
                  </a:txBody>
                  <a:tcPr>
                    <a:pattFill prst="pct60">
                      <a:fgClr>
                        <a:schemeClr val="accent1">
                          <a:lumMod val="20000"/>
                          <a:lumOff val="80000"/>
                        </a:schemeClr>
                      </a:fgClr>
                      <a:bgClr>
                        <a:schemeClr val="bg1"/>
                      </a:bgClr>
                    </a:pattFill>
                  </a:tcPr>
                </a:tc>
                <a:tc>
                  <a:txBody>
                    <a:bodyPr/>
                    <a:lstStyle/>
                    <a:p>
                      <a:pPr algn="ctr">
                        <a:lnSpc>
                          <a:spcPct val="100000"/>
                        </a:lnSpc>
                      </a:pPr>
                      <a:r>
                        <a:rPr lang="ru-RU">
                          <a:solidFill>
                            <a:srgbClr val="000000"/>
                          </a:solidFill>
                          <a:latin typeface="Times New Roman"/>
                        </a:rPr>
                        <a:t>100,8</a:t>
                      </a:r>
                      <a:endParaRPr/>
                    </a:p>
                  </a:txBody>
                  <a:tcPr>
                    <a:pattFill prst="pct60">
                      <a:fgClr>
                        <a:schemeClr val="accent1">
                          <a:lumMod val="20000"/>
                          <a:lumOff val="80000"/>
                        </a:schemeClr>
                      </a:fgClr>
                      <a:bgClr>
                        <a:schemeClr val="bg1"/>
                      </a:bgClr>
                    </a:pattFill>
                  </a:tcPr>
                </a:tc>
              </a:tr>
              <a:tr h="709202">
                <a:tc>
                  <a:txBody>
                    <a:bodyPr/>
                    <a:lstStyle/>
                    <a:p>
                      <a:pPr algn="ctr">
                        <a:lnSpc>
                          <a:spcPct val="100000"/>
                        </a:lnSpc>
                      </a:pPr>
                      <a:r>
                        <a:rPr lang="ru-RU">
                          <a:solidFill>
                            <a:srgbClr val="000000"/>
                          </a:solidFill>
                          <a:latin typeface="Times New Roman"/>
                        </a:rPr>
                        <a:t>Расходы</a:t>
                      </a:r>
                      <a:endParaRPr/>
                    </a:p>
                  </a:txBody>
                  <a:tcPr>
                    <a:pattFill prst="pct60">
                      <a:fgClr>
                        <a:schemeClr val="accent1">
                          <a:lumMod val="20000"/>
                          <a:lumOff val="80000"/>
                        </a:schemeClr>
                      </a:fgClr>
                      <a:bgClr>
                        <a:schemeClr val="bg1"/>
                      </a:bgClr>
                    </a:pattFill>
                  </a:tcPr>
                </a:tc>
                <a:tc>
                  <a:txBody>
                    <a:bodyPr/>
                    <a:lstStyle/>
                    <a:p>
                      <a:pPr algn="ctr">
                        <a:lnSpc>
                          <a:spcPct val="100000"/>
                        </a:lnSpc>
                      </a:pPr>
                      <a:r>
                        <a:rPr lang="ru-RU" dirty="0">
                          <a:solidFill>
                            <a:srgbClr val="000000"/>
                          </a:solidFill>
                          <a:latin typeface="Times New Roman"/>
                        </a:rPr>
                        <a:t>523 427</a:t>
                      </a:r>
                      <a:endParaRPr dirty="0"/>
                    </a:p>
                  </a:txBody>
                  <a:tcPr>
                    <a:pattFill prst="pct60">
                      <a:fgClr>
                        <a:schemeClr val="accent1">
                          <a:lumMod val="20000"/>
                          <a:lumOff val="80000"/>
                        </a:schemeClr>
                      </a:fgClr>
                      <a:bgClr>
                        <a:schemeClr val="bg1"/>
                      </a:bgClr>
                    </a:pattFill>
                  </a:tcPr>
                </a:tc>
                <a:tc>
                  <a:txBody>
                    <a:bodyPr/>
                    <a:lstStyle/>
                    <a:p>
                      <a:pPr algn="ctr">
                        <a:lnSpc>
                          <a:spcPct val="100000"/>
                        </a:lnSpc>
                      </a:pPr>
                      <a:r>
                        <a:rPr lang="ru-RU">
                          <a:solidFill>
                            <a:srgbClr val="000000"/>
                          </a:solidFill>
                          <a:latin typeface="Times New Roman"/>
                        </a:rPr>
                        <a:t>514 825</a:t>
                      </a:r>
                      <a:endParaRPr/>
                    </a:p>
                  </a:txBody>
                  <a:tcPr>
                    <a:pattFill prst="pct60">
                      <a:fgClr>
                        <a:schemeClr val="accent1">
                          <a:lumMod val="20000"/>
                          <a:lumOff val="80000"/>
                        </a:schemeClr>
                      </a:fgClr>
                      <a:bgClr>
                        <a:schemeClr val="bg1"/>
                      </a:bgClr>
                    </a:pattFill>
                  </a:tcPr>
                </a:tc>
                <a:tc>
                  <a:txBody>
                    <a:bodyPr/>
                    <a:lstStyle/>
                    <a:p>
                      <a:pPr algn="ctr">
                        <a:lnSpc>
                          <a:spcPct val="100000"/>
                        </a:lnSpc>
                      </a:pPr>
                      <a:r>
                        <a:rPr lang="ru-RU">
                          <a:solidFill>
                            <a:srgbClr val="000000"/>
                          </a:solidFill>
                          <a:latin typeface="Times New Roman"/>
                        </a:rPr>
                        <a:t>98,4</a:t>
                      </a:r>
                      <a:endParaRPr/>
                    </a:p>
                  </a:txBody>
                  <a:tcPr>
                    <a:pattFill prst="pct60">
                      <a:fgClr>
                        <a:schemeClr val="accent1">
                          <a:lumMod val="20000"/>
                          <a:lumOff val="80000"/>
                        </a:schemeClr>
                      </a:fgClr>
                      <a:bgClr>
                        <a:schemeClr val="bg1"/>
                      </a:bgClr>
                    </a:pattFill>
                  </a:tcPr>
                </a:tc>
              </a:tr>
              <a:tr h="1230358">
                <a:tc>
                  <a:txBody>
                    <a:bodyPr/>
                    <a:lstStyle/>
                    <a:p>
                      <a:pPr algn="ctr">
                        <a:lnSpc>
                          <a:spcPct val="100000"/>
                        </a:lnSpc>
                      </a:pPr>
                      <a:r>
                        <a:rPr lang="ru-RU" dirty="0">
                          <a:solidFill>
                            <a:srgbClr val="000000"/>
                          </a:solidFill>
                          <a:latin typeface="Times New Roman"/>
                        </a:rPr>
                        <a:t>Дефицит (-)           Профицит (+) </a:t>
                      </a:r>
                      <a:endParaRPr dirty="0"/>
                    </a:p>
                  </a:txBody>
                  <a:tcPr>
                    <a:pattFill prst="pct60">
                      <a:fgClr>
                        <a:schemeClr val="accent1">
                          <a:lumMod val="20000"/>
                          <a:lumOff val="80000"/>
                        </a:schemeClr>
                      </a:fgClr>
                      <a:bgClr>
                        <a:schemeClr val="bg1"/>
                      </a:bgClr>
                    </a:pattFill>
                  </a:tcPr>
                </a:tc>
                <a:tc>
                  <a:txBody>
                    <a:bodyPr/>
                    <a:lstStyle/>
                    <a:p>
                      <a:pPr algn="ctr">
                        <a:lnSpc>
                          <a:spcPct val="100000"/>
                        </a:lnSpc>
                      </a:pPr>
                      <a:r>
                        <a:rPr lang="ru-RU" dirty="0">
                          <a:solidFill>
                            <a:srgbClr val="000000"/>
                          </a:solidFill>
                          <a:latin typeface="Times New Roman"/>
                        </a:rPr>
                        <a:t>- 48 509</a:t>
                      </a:r>
                      <a:endParaRPr dirty="0"/>
                    </a:p>
                  </a:txBody>
                  <a:tcPr>
                    <a:pattFill prst="pct60">
                      <a:fgClr>
                        <a:schemeClr val="accent1">
                          <a:lumMod val="20000"/>
                          <a:lumOff val="80000"/>
                        </a:schemeClr>
                      </a:fgClr>
                      <a:bgClr>
                        <a:schemeClr val="bg1"/>
                      </a:bgClr>
                    </a:pattFill>
                  </a:tcPr>
                </a:tc>
                <a:tc>
                  <a:txBody>
                    <a:bodyPr/>
                    <a:lstStyle/>
                    <a:p>
                      <a:pPr algn="ctr">
                        <a:lnSpc>
                          <a:spcPct val="100000"/>
                        </a:lnSpc>
                      </a:pPr>
                      <a:r>
                        <a:rPr lang="ru-RU" dirty="0">
                          <a:solidFill>
                            <a:srgbClr val="000000"/>
                          </a:solidFill>
                          <a:latin typeface="Times New Roman"/>
                        </a:rPr>
                        <a:t>- 36 256</a:t>
                      </a:r>
                      <a:endParaRPr dirty="0"/>
                    </a:p>
                  </a:txBody>
                  <a:tcPr>
                    <a:pattFill prst="pct60">
                      <a:fgClr>
                        <a:schemeClr val="accent1">
                          <a:lumMod val="20000"/>
                          <a:lumOff val="80000"/>
                        </a:schemeClr>
                      </a:fgClr>
                      <a:bgClr>
                        <a:schemeClr val="bg1"/>
                      </a:bgClr>
                    </a:pattFill>
                  </a:tcPr>
                </a:tc>
                <a:tc>
                  <a:txBody>
                    <a:bodyPr/>
                    <a:lstStyle/>
                    <a:p>
                      <a:endParaRPr lang="ru-RU" dirty="0"/>
                    </a:p>
                  </a:txBody>
                  <a:tcPr>
                    <a:pattFill prst="pct60">
                      <a:fgClr>
                        <a:schemeClr val="accent1">
                          <a:lumMod val="20000"/>
                          <a:lumOff val="80000"/>
                        </a:schemeClr>
                      </a:fgClr>
                      <a:bgClr>
                        <a:schemeClr val="bg1"/>
                      </a:bgClr>
                    </a:pattFill>
                  </a:tcPr>
                </a:tc>
              </a:tr>
            </a:tbl>
          </a:graphicData>
        </a:graphic>
      </p:graphicFrame>
      <p:sp>
        <p:nvSpPr>
          <p:cNvPr id="194" name="CustomShape 3"/>
          <p:cNvSpPr/>
          <p:nvPr/>
        </p:nvSpPr>
        <p:spPr>
          <a:xfrm>
            <a:off x="6840000" y="1772816"/>
            <a:ext cx="1870200" cy="350284"/>
          </a:xfrm>
          <a:prstGeom prst="rect">
            <a:avLst/>
          </a:prstGeom>
          <a:noFill/>
          <a:ln>
            <a:noFill/>
          </a:ln>
        </p:spPr>
        <p:txBody>
          <a:bodyPr wrap="none" lIns="0" tIns="0" rIns="0" bIns="0" anchor="ctr"/>
          <a:lstStyle/>
          <a:p>
            <a:pPr algn="r">
              <a:lnSpc>
                <a:spcPct val="100000"/>
              </a:lnSpc>
            </a:pPr>
            <a:r>
              <a:rPr lang="ru-RU" sz="1400" dirty="0">
                <a:solidFill>
                  <a:srgbClr val="000000"/>
                </a:solidFill>
                <a:latin typeface="Constantia"/>
                <a:ea typeface="DejaVu Sans"/>
              </a:rPr>
              <a:t>Тыс. рублей</a:t>
            </a:r>
            <a:endParaRPr dirty="0"/>
          </a:p>
        </p:txBody>
      </p:sp>
      <p:sp>
        <p:nvSpPr>
          <p:cNvPr id="195" name="CustomShape 4"/>
          <p:cNvSpPr/>
          <p:nvPr/>
        </p:nvSpPr>
        <p:spPr>
          <a:xfrm>
            <a:off x="1008000" y="1440000"/>
            <a:ext cx="1582200" cy="1366200"/>
          </a:xfrm>
          <a:prstGeom prst="rect">
            <a:avLst/>
          </a:prstGeom>
          <a:noFill/>
          <a:ln>
            <a:noFill/>
          </a:ln>
        </p:spPr>
      </p:sp>
    </p:spTree>
  </p:cSld>
  <p:clrMapOvr>
    <a:masterClrMapping/>
  </p:clrMapOvr>
  <p:transition spd="med">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3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96" name="CustomShape 1"/>
          <p:cNvSpPr/>
          <p:nvPr/>
        </p:nvSpPr>
        <p:spPr>
          <a:xfrm>
            <a:off x="7282080" y="4873680"/>
            <a:ext cx="363960" cy="232200"/>
          </a:xfrm>
          <a:prstGeom prst="downArrow">
            <a:avLst>
              <a:gd name="adj1" fmla="val 50000"/>
              <a:gd name="adj2" fmla="val 50000"/>
            </a:avLst>
          </a:prstGeom>
          <a:solidFill>
            <a:srgbClr val="CFE2EA"/>
          </a:solidFill>
          <a:ln w="25560">
            <a:solidFill>
              <a:srgbClr val="FFFFFF"/>
            </a:solidFill>
            <a:round/>
          </a:ln>
        </p:spPr>
      </p:sp>
      <p:sp>
        <p:nvSpPr>
          <p:cNvPr id="197" name="CustomShape 2"/>
          <p:cNvSpPr/>
          <p:nvPr/>
        </p:nvSpPr>
        <p:spPr>
          <a:xfrm>
            <a:off x="5963040" y="5106600"/>
            <a:ext cx="2856240" cy="856800"/>
          </a:xfrm>
          <a:prstGeom prst="rect">
            <a:avLst/>
          </a:prstGeom>
          <a:noFill/>
          <a:ln>
            <a:noFill/>
          </a:ln>
        </p:spPr>
        <p:txBody>
          <a:bodyPr lIns="142200" tIns="142200" rIns="142200" bIns="142200" anchor="ctr"/>
          <a:lstStyle/>
          <a:p>
            <a:pPr algn="ctr">
              <a:lnSpc>
                <a:spcPct val="90000"/>
              </a:lnSpc>
            </a:pPr>
            <a:r>
              <a:rPr lang="ru-RU" sz="2000" b="1">
                <a:solidFill>
                  <a:srgbClr val="000000"/>
                </a:solidFill>
                <a:latin typeface="Times New Roman"/>
                <a:ea typeface="DejaVu Sans"/>
              </a:rPr>
              <a:t>2014 год</a:t>
            </a:r>
            <a:endParaRPr/>
          </a:p>
          <a:p>
            <a:pPr algn="ctr">
              <a:lnSpc>
                <a:spcPct val="90000"/>
              </a:lnSpc>
            </a:pPr>
            <a:r>
              <a:rPr lang="ru-RU" sz="2000" b="1">
                <a:solidFill>
                  <a:srgbClr val="000000"/>
                </a:solidFill>
                <a:latin typeface="Times New Roman"/>
                <a:ea typeface="DejaVu Sans"/>
              </a:rPr>
              <a:t>478 569 тыс. руб.</a:t>
            </a:r>
            <a:endParaRPr/>
          </a:p>
        </p:txBody>
      </p:sp>
      <p:sp>
        <p:nvSpPr>
          <p:cNvPr id="198" name="CustomShape 3"/>
          <p:cNvSpPr/>
          <p:nvPr/>
        </p:nvSpPr>
        <p:spPr>
          <a:xfrm>
            <a:off x="7567560" y="2476440"/>
            <a:ext cx="942480" cy="901080"/>
          </a:xfrm>
          <a:prstGeom prst="ellipse">
            <a:avLst/>
          </a:prstGeom>
          <a:solidFill>
            <a:srgbClr val="00B0F0"/>
          </a:solidFill>
          <a:ln w="25560">
            <a:solidFill>
              <a:srgbClr val="FFFFFF"/>
            </a:solidFill>
            <a:round/>
          </a:ln>
        </p:spPr>
        <p:txBody>
          <a:bodyPr lIns="157320" tIns="151200" rIns="19080" bIns="19080" anchor="ctr"/>
          <a:lstStyle/>
          <a:p>
            <a:pPr algn="ctr">
              <a:lnSpc>
                <a:spcPct val="90000"/>
              </a:lnSpc>
            </a:pPr>
            <a:r>
              <a:rPr lang="ru-RU" sz="1500">
                <a:solidFill>
                  <a:srgbClr val="FFFFFF"/>
                </a:solidFill>
                <a:latin typeface="Times New Roman"/>
                <a:ea typeface="DejaVu Sans"/>
              </a:rPr>
              <a:t>5 %</a:t>
            </a:r>
            <a:endParaRPr/>
          </a:p>
        </p:txBody>
      </p:sp>
      <p:sp>
        <p:nvSpPr>
          <p:cNvPr id="199" name="CustomShape 4"/>
          <p:cNvSpPr/>
          <p:nvPr/>
        </p:nvSpPr>
        <p:spPr>
          <a:xfrm>
            <a:off x="6094800" y="2378520"/>
            <a:ext cx="942480" cy="896760"/>
          </a:xfrm>
          <a:prstGeom prst="ellipse">
            <a:avLst/>
          </a:prstGeom>
          <a:solidFill>
            <a:srgbClr val="769535"/>
          </a:solidFill>
          <a:ln w="25560">
            <a:solidFill>
              <a:srgbClr val="FFFFFF"/>
            </a:solidFill>
            <a:round/>
          </a:ln>
        </p:spPr>
        <p:txBody>
          <a:bodyPr lIns="155880" tIns="155880" rIns="17640" bIns="17640" anchor="ctr"/>
          <a:lstStyle/>
          <a:p>
            <a:pPr algn="ctr">
              <a:lnSpc>
                <a:spcPct val="90000"/>
              </a:lnSpc>
            </a:pPr>
            <a:r>
              <a:rPr lang="ru-RU" sz="1400">
                <a:solidFill>
                  <a:srgbClr val="FFFFFF"/>
                </a:solidFill>
                <a:latin typeface="Times New Roman"/>
                <a:ea typeface="DejaVu Sans"/>
              </a:rPr>
              <a:t>82 %</a:t>
            </a:r>
            <a:endParaRPr/>
          </a:p>
        </p:txBody>
      </p:sp>
      <p:sp>
        <p:nvSpPr>
          <p:cNvPr id="200" name="CustomShape 5"/>
          <p:cNvSpPr/>
          <p:nvPr/>
        </p:nvSpPr>
        <p:spPr>
          <a:xfrm>
            <a:off x="6756120" y="2982960"/>
            <a:ext cx="942480" cy="910440"/>
          </a:xfrm>
          <a:prstGeom prst="ellipse">
            <a:avLst/>
          </a:prstGeom>
          <a:solidFill>
            <a:srgbClr val="C00000"/>
          </a:solidFill>
          <a:ln w="25560">
            <a:solidFill>
              <a:srgbClr val="FFFFFF"/>
            </a:solidFill>
            <a:round/>
          </a:ln>
        </p:spPr>
        <p:txBody>
          <a:bodyPr lIns="157320" tIns="152640" rIns="19080" bIns="19080" anchor="ctr"/>
          <a:lstStyle/>
          <a:p>
            <a:pPr algn="ctr">
              <a:lnSpc>
                <a:spcPct val="90000"/>
              </a:lnSpc>
            </a:pPr>
            <a:r>
              <a:rPr lang="ru-RU" sz="1500">
                <a:solidFill>
                  <a:srgbClr val="FFFFFF"/>
                </a:solidFill>
                <a:latin typeface="Times New Roman"/>
                <a:ea typeface="DejaVu Sans"/>
              </a:rPr>
              <a:t>13 %</a:t>
            </a:r>
            <a:endParaRPr/>
          </a:p>
        </p:txBody>
      </p:sp>
      <p:sp>
        <p:nvSpPr>
          <p:cNvPr id="201" name="CustomShape 6"/>
          <p:cNvSpPr/>
          <p:nvPr/>
        </p:nvSpPr>
        <p:spPr>
          <a:xfrm>
            <a:off x="5465880" y="2476440"/>
            <a:ext cx="3302640" cy="2563920"/>
          </a:xfrm>
          <a:prstGeom prst="funnel">
            <a:avLst/>
          </a:prstGeom>
          <a:solidFill>
            <a:srgbClr val="FFFFFF"/>
          </a:solidFill>
          <a:ln w="9360">
            <a:solidFill>
              <a:srgbClr val="4BACC6"/>
            </a:solidFill>
            <a:round/>
          </a:ln>
        </p:spPr>
      </p:sp>
      <p:sp>
        <p:nvSpPr>
          <p:cNvPr id="202" name="CustomShape 7"/>
          <p:cNvSpPr/>
          <p:nvPr/>
        </p:nvSpPr>
        <p:spPr>
          <a:xfrm>
            <a:off x="738360" y="1303200"/>
            <a:ext cx="2283840" cy="855000"/>
          </a:xfrm>
          <a:prstGeom prst="roundRect">
            <a:avLst>
              <a:gd name="adj" fmla="val 16667"/>
            </a:avLst>
          </a:prstGeom>
          <a:solidFill>
            <a:srgbClr val="C00000"/>
          </a:solidFill>
          <a:ln w="25560">
            <a:solidFill>
              <a:srgbClr val="3A5F8B"/>
            </a:solidFill>
            <a:round/>
          </a:ln>
        </p:spPr>
        <p:txBody>
          <a:bodyPr lIns="90000" tIns="45000" rIns="90000" bIns="45000" anchor="ctr"/>
          <a:lstStyle/>
          <a:p>
            <a:pPr algn="ctr">
              <a:lnSpc>
                <a:spcPct val="100000"/>
              </a:lnSpc>
            </a:pPr>
            <a:r>
              <a:rPr lang="ru-RU" sz="1400" b="1">
                <a:solidFill>
                  <a:srgbClr val="000000"/>
                </a:solidFill>
                <a:latin typeface="Times New Roman"/>
                <a:ea typeface="DejaVu Sans"/>
              </a:rPr>
              <a:t>НАЛОГОВЫЕ ДОХОДЫ</a:t>
            </a:r>
            <a:endParaRPr/>
          </a:p>
        </p:txBody>
      </p:sp>
      <p:sp>
        <p:nvSpPr>
          <p:cNvPr id="203" name="CustomShape 8"/>
          <p:cNvSpPr/>
          <p:nvPr/>
        </p:nvSpPr>
        <p:spPr>
          <a:xfrm>
            <a:off x="3672000" y="1303200"/>
            <a:ext cx="1783800" cy="855000"/>
          </a:xfrm>
          <a:prstGeom prst="roundRect">
            <a:avLst>
              <a:gd name="adj" fmla="val 16667"/>
            </a:avLst>
          </a:prstGeom>
          <a:solidFill>
            <a:srgbClr val="00B0F0"/>
          </a:solidFill>
          <a:ln w="25560">
            <a:solidFill>
              <a:srgbClr val="3A5F8B"/>
            </a:solidFill>
            <a:round/>
          </a:ln>
        </p:spPr>
        <p:txBody>
          <a:bodyPr lIns="90000" tIns="45000" rIns="90000" bIns="45000" anchor="ctr"/>
          <a:lstStyle/>
          <a:p>
            <a:pPr algn="ctr">
              <a:lnSpc>
                <a:spcPct val="100000"/>
              </a:lnSpc>
            </a:pPr>
            <a:r>
              <a:rPr lang="ru-RU" sz="1400" b="1">
                <a:solidFill>
                  <a:srgbClr val="000000"/>
                </a:solidFill>
                <a:latin typeface="Times New Roman"/>
                <a:ea typeface="DejaVu Sans"/>
              </a:rPr>
              <a:t>НЕНАЛОГОВЫЕ ДОХОДЫ</a:t>
            </a:r>
            <a:endParaRPr/>
          </a:p>
        </p:txBody>
      </p:sp>
      <p:sp>
        <p:nvSpPr>
          <p:cNvPr id="204" name="CustomShape 9"/>
          <p:cNvSpPr/>
          <p:nvPr/>
        </p:nvSpPr>
        <p:spPr>
          <a:xfrm>
            <a:off x="6048000" y="1296000"/>
            <a:ext cx="2302200" cy="855000"/>
          </a:xfrm>
          <a:prstGeom prst="roundRect">
            <a:avLst>
              <a:gd name="adj" fmla="val 16667"/>
            </a:avLst>
          </a:prstGeom>
          <a:solidFill>
            <a:srgbClr val="769535"/>
          </a:solidFill>
          <a:ln w="25560">
            <a:solidFill>
              <a:srgbClr val="3A5F8B"/>
            </a:solidFill>
            <a:round/>
          </a:ln>
        </p:spPr>
        <p:txBody>
          <a:bodyPr lIns="90000" tIns="45000" rIns="90000" bIns="45000" anchor="ctr"/>
          <a:lstStyle/>
          <a:p>
            <a:pPr algn="ctr">
              <a:lnSpc>
                <a:spcPct val="100000"/>
              </a:lnSpc>
            </a:pPr>
            <a:r>
              <a:rPr lang="ru-RU" sz="1400" b="1">
                <a:solidFill>
                  <a:srgbClr val="000000"/>
                </a:solidFill>
                <a:latin typeface="Times New Roman"/>
                <a:ea typeface="DejaVu Sans"/>
              </a:rPr>
              <a:t>БЕЗВОЗМЕЗДНЫЕ ПОСТУПЛЕНИЯ</a:t>
            </a:r>
            <a:endParaRPr/>
          </a:p>
        </p:txBody>
      </p:sp>
      <p:sp>
        <p:nvSpPr>
          <p:cNvPr id="205" name="CustomShape 10"/>
          <p:cNvSpPr/>
          <p:nvPr/>
        </p:nvSpPr>
        <p:spPr>
          <a:xfrm>
            <a:off x="928800" y="285840"/>
            <a:ext cx="7784640" cy="637200"/>
          </a:xfrm>
          <a:prstGeom prst="rect">
            <a:avLst/>
          </a:prstGeom>
          <a:noFill/>
          <a:ln>
            <a:noFill/>
          </a:ln>
        </p:spPr>
        <p:txBody>
          <a:bodyPr lIns="90000" tIns="45000" rIns="90000" bIns="45000"/>
          <a:lstStyle/>
          <a:p>
            <a:pPr algn="ctr">
              <a:lnSpc>
                <a:spcPct val="100000"/>
              </a:lnSpc>
            </a:pPr>
            <a:r>
              <a:rPr lang="ru-RU" b="1">
                <a:solidFill>
                  <a:srgbClr val="000000"/>
                </a:solidFill>
                <a:latin typeface="Times New Roman"/>
                <a:ea typeface="DejaVu Sans"/>
              </a:rPr>
              <a:t>ДОХОДЫ БЮДЖЕТА МУНИЦИПАЛЬНОГО ОБРАЗОВАНИЯ  </a:t>
            </a:r>
            <a:endParaRPr/>
          </a:p>
        </p:txBody>
      </p:sp>
      <p:sp>
        <p:nvSpPr>
          <p:cNvPr id="206" name="CustomShape 11"/>
          <p:cNvSpPr/>
          <p:nvPr/>
        </p:nvSpPr>
        <p:spPr>
          <a:xfrm>
            <a:off x="1296720" y="2808000"/>
            <a:ext cx="2805480" cy="2290680"/>
          </a:xfrm>
          <a:prstGeom prst="funnel">
            <a:avLst/>
          </a:prstGeom>
          <a:solidFill>
            <a:srgbClr val="FFFFFF"/>
          </a:solidFill>
          <a:ln w="9360">
            <a:solidFill>
              <a:srgbClr val="4BACC6"/>
            </a:solidFill>
            <a:round/>
          </a:ln>
        </p:spPr>
      </p:sp>
      <p:sp>
        <p:nvSpPr>
          <p:cNvPr id="207" name="CustomShape 12"/>
          <p:cNvSpPr/>
          <p:nvPr/>
        </p:nvSpPr>
        <p:spPr>
          <a:xfrm>
            <a:off x="1582560" y="5099400"/>
            <a:ext cx="2303640" cy="820080"/>
          </a:xfrm>
          <a:prstGeom prst="rect">
            <a:avLst/>
          </a:prstGeom>
          <a:noFill/>
          <a:ln>
            <a:noFill/>
          </a:ln>
        </p:spPr>
        <p:txBody>
          <a:bodyPr lIns="142200" tIns="142200" rIns="142200" bIns="142200" anchor="ctr"/>
          <a:lstStyle/>
          <a:p>
            <a:pPr algn="ctr">
              <a:lnSpc>
                <a:spcPct val="90000"/>
              </a:lnSpc>
            </a:pPr>
            <a:r>
              <a:rPr lang="ru-RU" sz="2000" b="1">
                <a:solidFill>
                  <a:srgbClr val="000000"/>
                </a:solidFill>
                <a:latin typeface="Times New Roman"/>
                <a:ea typeface="DejaVu Sans"/>
              </a:rPr>
              <a:t>2013 год</a:t>
            </a:r>
            <a:endParaRPr/>
          </a:p>
          <a:p>
            <a:pPr algn="ctr">
              <a:lnSpc>
                <a:spcPct val="90000"/>
              </a:lnSpc>
            </a:pPr>
            <a:r>
              <a:rPr lang="ru-RU" sz="2000" b="1">
                <a:solidFill>
                  <a:srgbClr val="000000"/>
                </a:solidFill>
                <a:latin typeface="Times New Roman"/>
                <a:ea typeface="DejaVu Sans"/>
              </a:rPr>
              <a:t>441 495 тыс. руб.</a:t>
            </a:r>
            <a:endParaRPr/>
          </a:p>
        </p:txBody>
      </p:sp>
      <p:sp>
        <p:nvSpPr>
          <p:cNvPr id="208" name="CustomShape 13"/>
          <p:cNvSpPr/>
          <p:nvPr/>
        </p:nvSpPr>
        <p:spPr>
          <a:xfrm>
            <a:off x="2808000" y="2808000"/>
            <a:ext cx="1006200" cy="934200"/>
          </a:xfrm>
          <a:prstGeom prst="ellipse">
            <a:avLst/>
          </a:prstGeom>
          <a:solidFill>
            <a:srgbClr val="00B0F0"/>
          </a:solidFill>
          <a:ln w="25560">
            <a:solidFill>
              <a:srgbClr val="FFFFFF"/>
            </a:solidFill>
            <a:round/>
          </a:ln>
        </p:spPr>
        <p:txBody>
          <a:bodyPr lIns="155880" tIns="155880" rIns="17640" bIns="17640" anchor="ctr"/>
          <a:lstStyle/>
          <a:p>
            <a:pPr algn="ctr">
              <a:lnSpc>
                <a:spcPct val="90000"/>
              </a:lnSpc>
            </a:pPr>
            <a:r>
              <a:rPr lang="ru-RU" sz="1400">
                <a:solidFill>
                  <a:srgbClr val="FFFFFF"/>
                </a:solidFill>
                <a:latin typeface="Times New Roman"/>
                <a:ea typeface="DejaVu Sans"/>
              </a:rPr>
              <a:t>2 %</a:t>
            </a:r>
            <a:endParaRPr/>
          </a:p>
        </p:txBody>
      </p:sp>
      <p:sp>
        <p:nvSpPr>
          <p:cNvPr id="209" name="CustomShape 14"/>
          <p:cNvSpPr/>
          <p:nvPr/>
        </p:nvSpPr>
        <p:spPr>
          <a:xfrm>
            <a:off x="2227320" y="3311640"/>
            <a:ext cx="864000" cy="934560"/>
          </a:xfrm>
          <a:prstGeom prst="ellipse">
            <a:avLst/>
          </a:prstGeom>
          <a:solidFill>
            <a:srgbClr val="C00000"/>
          </a:solidFill>
          <a:ln w="25560">
            <a:solidFill>
              <a:srgbClr val="FFFFFF"/>
            </a:solidFill>
            <a:round/>
          </a:ln>
        </p:spPr>
        <p:txBody>
          <a:bodyPr lIns="155880" tIns="155880" rIns="17640" bIns="17640" anchor="ctr"/>
          <a:lstStyle/>
          <a:p>
            <a:pPr algn="ctr">
              <a:lnSpc>
                <a:spcPct val="90000"/>
              </a:lnSpc>
            </a:pPr>
            <a:r>
              <a:rPr lang="ru-RU" sz="1400">
                <a:solidFill>
                  <a:srgbClr val="FFFFFF"/>
                </a:solidFill>
                <a:latin typeface="Times New Roman"/>
                <a:ea typeface="DejaVu Sans"/>
              </a:rPr>
              <a:t>12 %</a:t>
            </a:r>
            <a:endParaRPr/>
          </a:p>
        </p:txBody>
      </p:sp>
      <p:sp>
        <p:nvSpPr>
          <p:cNvPr id="210" name="CustomShape 15"/>
          <p:cNvSpPr/>
          <p:nvPr/>
        </p:nvSpPr>
        <p:spPr>
          <a:xfrm>
            <a:off x="1504080" y="2867400"/>
            <a:ext cx="942480" cy="942480"/>
          </a:xfrm>
          <a:prstGeom prst="ellipse">
            <a:avLst/>
          </a:prstGeom>
          <a:solidFill>
            <a:srgbClr val="769535"/>
          </a:solidFill>
          <a:ln w="25560">
            <a:solidFill>
              <a:srgbClr val="FFFFFF"/>
            </a:solidFill>
            <a:round/>
          </a:ln>
        </p:spPr>
        <p:txBody>
          <a:bodyPr lIns="155880" tIns="155880" rIns="17640" bIns="17640" anchor="ctr"/>
          <a:lstStyle/>
          <a:p>
            <a:pPr algn="ctr">
              <a:lnSpc>
                <a:spcPct val="90000"/>
              </a:lnSpc>
            </a:pPr>
            <a:r>
              <a:rPr lang="ru-RU" sz="1400">
                <a:solidFill>
                  <a:srgbClr val="FFFFFF"/>
                </a:solidFill>
                <a:latin typeface="Times New Roman"/>
                <a:ea typeface="DejaVu Sans"/>
              </a:rPr>
              <a:t>86 %</a:t>
            </a:r>
            <a:endParaRPr/>
          </a:p>
        </p:txBody>
      </p:sp>
      <p:sp>
        <p:nvSpPr>
          <p:cNvPr id="211" name="CustomShape 16"/>
          <p:cNvSpPr/>
          <p:nvPr/>
        </p:nvSpPr>
        <p:spPr>
          <a:xfrm>
            <a:off x="179640" y="6095880"/>
            <a:ext cx="8855640" cy="716040"/>
          </a:xfrm>
          <a:prstGeom prst="rect">
            <a:avLst/>
          </a:prstGeom>
          <a:noFill/>
          <a:ln>
            <a:noFill/>
          </a:ln>
        </p:spPr>
        <p:txBody>
          <a:bodyPr lIns="142200" tIns="142200" rIns="142200" bIns="142200" anchor="ctr"/>
          <a:lstStyle/>
          <a:p>
            <a:pPr algn="ctr">
              <a:lnSpc>
                <a:spcPct val="90000"/>
              </a:lnSpc>
            </a:pPr>
            <a:r>
              <a:rPr lang="ru-RU" sz="2000" b="1">
                <a:solidFill>
                  <a:srgbClr val="000000"/>
                </a:solidFill>
                <a:latin typeface="Times New Roman"/>
                <a:ea typeface="DejaVu Sans"/>
              </a:rPr>
              <a:t> В сравнении с </a:t>
            </a:r>
            <a:r>
              <a:rPr lang="ru-RU" sz="2000" b="1" i="1">
                <a:solidFill>
                  <a:srgbClr val="000000"/>
                </a:solidFill>
                <a:latin typeface="Times New Roman"/>
                <a:ea typeface="DejaVu Sans"/>
              </a:rPr>
              <a:t> 2013 годом в 2014 году доходов поступило больше</a:t>
            </a:r>
            <a:endParaRPr/>
          </a:p>
          <a:p>
            <a:pPr algn="ctr">
              <a:lnSpc>
                <a:spcPct val="90000"/>
              </a:lnSpc>
            </a:pPr>
            <a:r>
              <a:rPr lang="ru-RU" sz="2000" b="1" i="1">
                <a:solidFill>
                  <a:srgbClr val="000000"/>
                </a:solidFill>
                <a:latin typeface="Times New Roman"/>
                <a:ea typeface="DejaVu Sans"/>
              </a:rPr>
              <a:t>на 37 074 тыс. руб.</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graphicFrame>
        <p:nvGraphicFramePr>
          <p:cNvPr id="212" name="Диаграмма 211"/>
          <p:cNvGraphicFramePr/>
          <p:nvPr>
            <p:extLst>
              <p:ext uri="{D42A27DB-BD31-4B8C-83A1-F6EECF244321}">
                <p14:modId xmlns:p14="http://schemas.microsoft.com/office/powerpoint/2010/main" val="218969829"/>
              </p:ext>
            </p:extLst>
          </p:nvPr>
        </p:nvGraphicFramePr>
        <p:xfrm>
          <a:off x="179512" y="1412640"/>
          <a:ext cx="8914680" cy="5070240"/>
        </p:xfrm>
        <a:graphic>
          <a:graphicData uri="http://schemas.openxmlformats.org/drawingml/2006/chart">
            <c:chart xmlns:c="http://schemas.openxmlformats.org/drawingml/2006/chart" xmlns:r="http://schemas.openxmlformats.org/officeDocument/2006/relationships" r:id="rId2"/>
          </a:graphicData>
        </a:graphic>
      </p:graphicFrame>
      <p:sp>
        <p:nvSpPr>
          <p:cNvPr id="213" name="CustomShape 1"/>
          <p:cNvSpPr/>
          <p:nvPr/>
        </p:nvSpPr>
        <p:spPr>
          <a:xfrm>
            <a:off x="455760" y="219960"/>
            <a:ext cx="8438040" cy="673200"/>
          </a:xfrm>
          <a:prstGeom prst="rect">
            <a:avLst/>
          </a:prstGeom>
          <a:noFill/>
          <a:ln>
            <a:noFill/>
          </a:ln>
        </p:spPr>
        <p:txBody>
          <a:bodyPr wrap="none" lIns="90000" tIns="45000" rIns="90000" bIns="45000"/>
          <a:lstStyle/>
          <a:p>
            <a:pPr algn="ctr">
              <a:lnSpc>
                <a:spcPct val="100000"/>
              </a:lnSpc>
            </a:pPr>
            <a:r>
              <a:rPr lang="ru-RU" b="1" dirty="0">
                <a:solidFill>
                  <a:srgbClr val="000000"/>
                </a:solidFill>
                <a:latin typeface="Times New Roman"/>
              </a:rPr>
              <a:t>Поступление доходов в бюджет муниципального образования </a:t>
            </a:r>
            <a:endParaRPr lang="ru-RU" b="1" dirty="0" smtClean="0">
              <a:solidFill>
                <a:srgbClr val="000000"/>
              </a:solidFill>
              <a:latin typeface="Times New Roman"/>
            </a:endParaRPr>
          </a:p>
          <a:p>
            <a:pPr algn="ctr">
              <a:lnSpc>
                <a:spcPct val="100000"/>
              </a:lnSpc>
            </a:pPr>
            <a:r>
              <a:rPr lang="ru-RU" b="1" dirty="0" smtClean="0">
                <a:solidFill>
                  <a:srgbClr val="000000"/>
                </a:solidFill>
                <a:latin typeface="Times New Roman"/>
              </a:rPr>
              <a:t>по </a:t>
            </a:r>
            <a:r>
              <a:rPr lang="ru-RU" b="1" dirty="0">
                <a:solidFill>
                  <a:srgbClr val="000000"/>
                </a:solidFill>
                <a:latin typeface="Times New Roman"/>
              </a:rPr>
              <a:t>основным источникам за 2012 -2014 годы</a:t>
            </a:r>
            <a:endParaRPr dirty="0"/>
          </a:p>
        </p:txBody>
      </p:sp>
      <p:sp>
        <p:nvSpPr>
          <p:cNvPr id="214" name="CustomShape 2"/>
          <p:cNvSpPr/>
          <p:nvPr/>
        </p:nvSpPr>
        <p:spPr>
          <a:xfrm>
            <a:off x="5940152" y="980728"/>
            <a:ext cx="1351192" cy="288032"/>
          </a:xfrm>
          <a:prstGeom prst="rect">
            <a:avLst/>
          </a:prstGeom>
          <a:noFill/>
          <a:ln>
            <a:noFill/>
          </a:ln>
        </p:spPr>
        <p:txBody>
          <a:bodyPr wrap="none" lIns="90000" tIns="45000" rIns="90000" bIns="45000"/>
          <a:lstStyle/>
          <a:p>
            <a:pPr algn="ctr">
              <a:lnSpc>
                <a:spcPct val="100000"/>
              </a:lnSpc>
            </a:pPr>
            <a:r>
              <a:rPr lang="ru-RU" sz="1500" b="1" dirty="0">
                <a:solidFill>
                  <a:srgbClr val="000000"/>
                </a:solidFill>
                <a:latin typeface="Times New Roman"/>
              </a:rPr>
              <a:t>Тыс. рублей</a:t>
            </a:r>
            <a:endParaRPr dirty="0"/>
          </a:p>
        </p:txBody>
      </p:sp>
      <p:sp>
        <p:nvSpPr>
          <p:cNvPr id="3" name="Левая круглая скобка 2"/>
          <p:cNvSpPr/>
          <p:nvPr/>
        </p:nvSpPr>
        <p:spPr>
          <a:xfrm>
            <a:off x="1259632" y="2420888"/>
            <a:ext cx="1080120" cy="3672408"/>
          </a:xfrm>
          <a:prstGeom prst="leftBracket">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20000">
              <a:schemeClr val="accent1">
                <a:tint val="66000"/>
                <a:satMod val="160000"/>
              </a:schemeClr>
            </a:gs>
            <a:gs pos="38000">
              <a:schemeClr val="accent1">
                <a:tint val="44500"/>
                <a:satMod val="160000"/>
              </a:schemeClr>
            </a:gs>
            <a:gs pos="6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15" name="CustomShape 1"/>
          <p:cNvSpPr/>
          <p:nvPr/>
        </p:nvSpPr>
        <p:spPr>
          <a:xfrm>
            <a:off x="611640" y="188640"/>
            <a:ext cx="8228160" cy="934560"/>
          </a:xfrm>
          <a:prstGeom prst="rect">
            <a:avLst/>
          </a:prstGeom>
          <a:noFill/>
          <a:ln>
            <a:noFill/>
          </a:ln>
        </p:spPr>
        <p:txBody>
          <a:bodyPr lIns="0" tIns="0" rIns="0" bIns="0" anchor="ctr"/>
          <a:lstStyle/>
          <a:p>
            <a:r>
              <a:rPr lang="ru-RU" sz="2200" b="1" dirty="0">
                <a:latin typeface="Times New Roman"/>
              </a:rPr>
              <a:t>Структура доходов бюджета муниципального образования </a:t>
            </a:r>
            <a:endParaRPr dirty="0"/>
          </a:p>
          <a:p>
            <a:pPr algn="ctr">
              <a:lnSpc>
                <a:spcPct val="100000"/>
              </a:lnSpc>
            </a:pPr>
            <a:r>
              <a:rPr lang="ru-RU" sz="2200" b="1" dirty="0">
                <a:latin typeface="Times New Roman"/>
              </a:rPr>
              <a:t> на 2014  год</a:t>
            </a:r>
            <a:endParaRPr dirty="0"/>
          </a:p>
        </p:txBody>
      </p:sp>
      <p:sp>
        <p:nvSpPr>
          <p:cNvPr id="216" name="Line 2"/>
          <p:cNvSpPr/>
          <p:nvPr/>
        </p:nvSpPr>
        <p:spPr>
          <a:xfrm flipH="1" flipV="1">
            <a:off x="3606480" y="2103120"/>
            <a:ext cx="376560" cy="431640"/>
          </a:xfrm>
          <a:prstGeom prst="line">
            <a:avLst/>
          </a:prstGeom>
          <a:ln>
            <a:solidFill>
              <a:srgbClr val="000000"/>
            </a:solidFill>
          </a:ln>
        </p:spPr>
      </p:sp>
      <p:sp>
        <p:nvSpPr>
          <p:cNvPr id="217" name="Line 3"/>
          <p:cNvSpPr/>
          <p:nvPr/>
        </p:nvSpPr>
        <p:spPr>
          <a:xfrm flipH="1" flipV="1">
            <a:off x="3835345" y="2409784"/>
            <a:ext cx="165240" cy="188280"/>
          </a:xfrm>
          <a:prstGeom prst="line">
            <a:avLst/>
          </a:prstGeom>
          <a:ln>
            <a:solidFill>
              <a:srgbClr val="000000"/>
            </a:solidFill>
          </a:ln>
        </p:spPr>
      </p:sp>
      <p:sp>
        <p:nvSpPr>
          <p:cNvPr id="218" name="Line 4"/>
          <p:cNvSpPr/>
          <p:nvPr/>
        </p:nvSpPr>
        <p:spPr>
          <a:xfrm>
            <a:off x="4045680" y="2599560"/>
            <a:ext cx="165960" cy="189000"/>
          </a:xfrm>
          <a:prstGeom prst="line">
            <a:avLst/>
          </a:prstGeom>
          <a:ln>
            <a:solidFill>
              <a:srgbClr val="000000"/>
            </a:solidFill>
          </a:ln>
        </p:spPr>
      </p:sp>
      <p:sp>
        <p:nvSpPr>
          <p:cNvPr id="219" name="Line 5"/>
          <p:cNvSpPr/>
          <p:nvPr/>
        </p:nvSpPr>
        <p:spPr>
          <a:xfrm>
            <a:off x="4054680" y="2609280"/>
            <a:ext cx="437040" cy="458640"/>
          </a:xfrm>
          <a:prstGeom prst="line">
            <a:avLst/>
          </a:prstGeom>
          <a:ln>
            <a:solidFill>
              <a:srgbClr val="000000"/>
            </a:solidFill>
          </a:ln>
        </p:spPr>
      </p:sp>
      <p:graphicFrame>
        <p:nvGraphicFramePr>
          <p:cNvPr id="2" name="Диаграмма 1"/>
          <p:cNvGraphicFramePr/>
          <p:nvPr>
            <p:extLst>
              <p:ext uri="{D42A27DB-BD31-4B8C-83A1-F6EECF244321}">
                <p14:modId xmlns:p14="http://schemas.microsoft.com/office/powerpoint/2010/main" val="802060391"/>
              </p:ext>
            </p:extLst>
          </p:nvPr>
        </p:nvGraphicFramePr>
        <p:xfrm>
          <a:off x="179512" y="1052736"/>
          <a:ext cx="8660288" cy="56166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000">
              <a:srgbClr val="5E9EFF"/>
            </a:gs>
            <a:gs pos="100000">
              <a:srgbClr val="85C2FF"/>
            </a:gs>
            <a:gs pos="84000">
              <a:srgbClr val="90B6FD"/>
            </a:gs>
            <a:gs pos="92000">
              <a:srgbClr val="C4D6EB"/>
            </a:gs>
            <a:gs pos="11000">
              <a:srgbClr val="FFEBFA"/>
            </a:gs>
          </a:gsLst>
          <a:lin ang="2700000" scaled="0"/>
        </a:gradFill>
        <a:effectLst/>
      </p:bgPr>
    </p:bg>
    <p:spTree>
      <p:nvGrpSpPr>
        <p:cNvPr id="1" name=""/>
        <p:cNvGrpSpPr/>
        <p:nvPr/>
      </p:nvGrpSpPr>
      <p:grpSpPr>
        <a:xfrm>
          <a:off x="0" y="0"/>
          <a:ext cx="0" cy="0"/>
          <a:chOff x="0" y="0"/>
          <a:chExt cx="0" cy="0"/>
        </a:xfrm>
      </p:grpSpPr>
      <p:sp>
        <p:nvSpPr>
          <p:cNvPr id="221" name="CustomShape 1"/>
          <p:cNvSpPr/>
          <p:nvPr/>
        </p:nvSpPr>
        <p:spPr>
          <a:xfrm>
            <a:off x="323528" y="357120"/>
            <a:ext cx="8640960" cy="507240"/>
          </a:xfrm>
          <a:prstGeom prst="rect">
            <a:avLst/>
          </a:prstGeom>
          <a:solidFill>
            <a:schemeClr val="accent5">
              <a:lumMod val="20000"/>
              <a:lumOff val="80000"/>
            </a:schemeClr>
          </a:solidFill>
          <a:ln>
            <a:gradFill flip="none" rotWithShape="1">
              <a:gsLst>
                <a:gs pos="12000">
                  <a:schemeClr val="accent1">
                    <a:tint val="66000"/>
                    <a:satMod val="160000"/>
                  </a:schemeClr>
                </a:gs>
                <a:gs pos="62000">
                  <a:schemeClr val="accent1">
                    <a:lumMod val="60000"/>
                    <a:lumOff val="40000"/>
                  </a:schemeClr>
                </a:gs>
                <a:gs pos="85000">
                  <a:schemeClr val="accent1">
                    <a:tint val="23500"/>
                    <a:satMod val="160000"/>
                  </a:schemeClr>
                </a:gs>
              </a:gsLst>
              <a:lin ang="2700000" scaled="1"/>
              <a:tileRect/>
            </a:gradFill>
          </a:ln>
        </p:spPr>
        <p:txBody>
          <a:bodyPr wrap="none" lIns="0" tIns="0" rIns="0" bIns="0" anchor="ctr"/>
          <a:lstStyle/>
          <a:p>
            <a:pPr algn="ctr">
              <a:lnSpc>
                <a:spcPct val="100000"/>
              </a:lnSpc>
            </a:pPr>
            <a:r>
              <a:rPr lang="ru-RU" sz="3000" dirty="0">
                <a:solidFill>
                  <a:srgbClr val="000000"/>
                </a:solidFill>
                <a:latin typeface="Times New Roman"/>
                <a:ea typeface="DejaVu Sans"/>
              </a:rPr>
              <a:t>Налоговые </a:t>
            </a:r>
            <a:r>
              <a:rPr lang="ru-RU" sz="3000" dirty="0" smtClean="0">
                <a:solidFill>
                  <a:srgbClr val="000000"/>
                </a:solidFill>
                <a:latin typeface="Times New Roman"/>
                <a:ea typeface="DejaVu Sans"/>
              </a:rPr>
              <a:t>доходы муниципального образования</a:t>
            </a:r>
            <a:endParaRPr dirty="0"/>
          </a:p>
        </p:txBody>
      </p:sp>
      <p:graphicFrame>
        <p:nvGraphicFramePr>
          <p:cNvPr id="222" name="Table 2"/>
          <p:cNvGraphicFramePr/>
          <p:nvPr>
            <p:extLst>
              <p:ext uri="{D42A27DB-BD31-4B8C-83A1-F6EECF244321}">
                <p14:modId xmlns:p14="http://schemas.microsoft.com/office/powerpoint/2010/main" val="2396636037"/>
              </p:ext>
            </p:extLst>
          </p:nvPr>
        </p:nvGraphicFramePr>
        <p:xfrm>
          <a:off x="284760" y="1227192"/>
          <a:ext cx="8785440" cy="4657320"/>
        </p:xfrm>
        <a:graphic>
          <a:graphicData uri="http://schemas.openxmlformats.org/drawingml/2006/table">
            <a:tbl>
              <a:tblPr/>
              <a:tblGrid>
                <a:gridCol w="1500120"/>
                <a:gridCol w="1214280"/>
                <a:gridCol w="1571400"/>
                <a:gridCol w="1357200"/>
                <a:gridCol w="1214280"/>
                <a:gridCol w="683280"/>
                <a:gridCol w="1244880"/>
              </a:tblGrid>
              <a:tr h="1290240">
                <a:tc>
                  <a:txBody>
                    <a:bodyPr/>
                    <a:lstStyle/>
                    <a:p>
                      <a:pPr algn="ctr">
                        <a:lnSpc>
                          <a:spcPct val="100000"/>
                        </a:lnSpc>
                      </a:pPr>
                      <a:r>
                        <a:rPr lang="ru-RU" sz="1450" b="1" dirty="0">
                          <a:solidFill>
                            <a:srgbClr val="000000"/>
                          </a:solidFill>
                          <a:latin typeface="Times New Roman"/>
                        </a:rPr>
                        <a:t>Наименование налога</a:t>
                      </a:r>
                      <a:endParaRPr dirty="0"/>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450" b="1" dirty="0">
                          <a:solidFill>
                            <a:srgbClr val="000000"/>
                          </a:solidFill>
                          <a:latin typeface="Times New Roman"/>
                        </a:rPr>
                        <a:t>Исполнено за 2013 год</a:t>
                      </a:r>
                      <a:endParaRPr dirty="0"/>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450" b="1" dirty="0">
                          <a:solidFill>
                            <a:srgbClr val="000000"/>
                          </a:solidFill>
                          <a:latin typeface="Times New Roman"/>
                        </a:rPr>
                        <a:t>Утвержденный план на 2014 год</a:t>
                      </a:r>
                      <a:endParaRPr dirty="0"/>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450" b="1">
                          <a:solidFill>
                            <a:srgbClr val="000000"/>
                          </a:solidFill>
                          <a:latin typeface="Times New Roman"/>
                        </a:rPr>
                        <a:t>Уточненный план на 2014 год</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450" b="1" dirty="0">
                          <a:solidFill>
                            <a:srgbClr val="000000"/>
                          </a:solidFill>
                          <a:latin typeface="Times New Roman"/>
                        </a:rPr>
                        <a:t>Исполнено за 2014 год</a:t>
                      </a:r>
                      <a:endParaRPr dirty="0"/>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450" b="1">
                          <a:solidFill>
                            <a:srgbClr val="000000"/>
                          </a:solidFill>
                          <a:latin typeface="Times New Roman"/>
                        </a:rPr>
                        <a:t>% </a:t>
                      </a:r>
                      <a:endParaRPr/>
                    </a:p>
                    <a:p>
                      <a:pPr algn="ctr">
                        <a:lnSpc>
                          <a:spcPct val="100000"/>
                        </a:lnSpc>
                      </a:pPr>
                      <a:r>
                        <a:rPr lang="ru-RU" sz="1450" b="1">
                          <a:solidFill>
                            <a:srgbClr val="000000"/>
                          </a:solidFill>
                          <a:latin typeface="Times New Roman"/>
                        </a:rPr>
                        <a:t>к  2013 году</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450" b="1">
                          <a:solidFill>
                            <a:srgbClr val="000000"/>
                          </a:solidFill>
                          <a:latin typeface="Times New Roman"/>
                        </a:rPr>
                        <a:t>% исполнения к уточненному плану</a:t>
                      </a:r>
                      <a:endParaRPr/>
                    </a:p>
                  </a:txBody>
                  <a:tcPr>
                    <a:pattFill prst="wdDnDiag">
                      <a:fgClr>
                        <a:schemeClr val="accent5">
                          <a:lumMod val="40000"/>
                          <a:lumOff val="60000"/>
                        </a:schemeClr>
                      </a:fgClr>
                      <a:bgClr>
                        <a:schemeClr val="accent5">
                          <a:lumMod val="20000"/>
                          <a:lumOff val="80000"/>
                        </a:schemeClr>
                      </a:bgClr>
                    </a:pattFill>
                  </a:tcPr>
                </a:tc>
              </a:tr>
              <a:tr h="324720">
                <a:tc>
                  <a:txBody>
                    <a:bodyPr/>
                    <a:lstStyle/>
                    <a:p>
                      <a:pPr>
                        <a:lnSpc>
                          <a:spcPct val="100000"/>
                        </a:lnSpc>
                      </a:pPr>
                      <a:r>
                        <a:rPr lang="ru-RU" sz="1600">
                          <a:solidFill>
                            <a:srgbClr val="000000"/>
                          </a:solidFill>
                          <a:latin typeface="Times New Roman"/>
                        </a:rPr>
                        <a:t>НДФЛ</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49 804</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dirty="0">
                          <a:solidFill>
                            <a:srgbClr val="000000"/>
                          </a:solidFill>
                          <a:latin typeface="Times New Roman"/>
                        </a:rPr>
                        <a:t>35 268</a:t>
                      </a:r>
                      <a:endParaRPr dirty="0"/>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51 608</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55 869</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112,2</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108,3</a:t>
                      </a:r>
                      <a:endParaRPr/>
                    </a:p>
                  </a:txBody>
                  <a:tcPr>
                    <a:pattFill prst="wdDnDiag">
                      <a:fgClr>
                        <a:schemeClr val="accent5">
                          <a:lumMod val="40000"/>
                          <a:lumOff val="60000"/>
                        </a:schemeClr>
                      </a:fgClr>
                      <a:bgClr>
                        <a:schemeClr val="accent5">
                          <a:lumMod val="20000"/>
                          <a:lumOff val="80000"/>
                        </a:schemeClr>
                      </a:bgClr>
                    </a:pattFill>
                  </a:tcPr>
                </a:tc>
              </a:tr>
              <a:tr h="356400">
                <a:tc>
                  <a:txBody>
                    <a:bodyPr/>
                    <a:lstStyle/>
                    <a:p>
                      <a:pPr>
                        <a:lnSpc>
                          <a:spcPct val="100000"/>
                        </a:lnSpc>
                      </a:pPr>
                      <a:r>
                        <a:rPr lang="ru-RU" sz="1600">
                          <a:solidFill>
                            <a:srgbClr val="000000"/>
                          </a:solidFill>
                          <a:latin typeface="Times New Roman"/>
                        </a:rPr>
                        <a:t>ЕСХН</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805</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805</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805</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100</a:t>
                      </a:r>
                      <a:endParaRPr/>
                    </a:p>
                  </a:txBody>
                  <a:tcPr>
                    <a:pattFill prst="wdDnDiag">
                      <a:fgClr>
                        <a:schemeClr val="accent5">
                          <a:lumMod val="40000"/>
                          <a:lumOff val="60000"/>
                        </a:schemeClr>
                      </a:fgClr>
                      <a:bgClr>
                        <a:schemeClr val="accent5">
                          <a:lumMod val="20000"/>
                          <a:lumOff val="80000"/>
                        </a:schemeClr>
                      </a:bgClr>
                    </a:pattFill>
                  </a:tcPr>
                </a:tc>
              </a:tr>
              <a:tr h="556560">
                <a:tc>
                  <a:txBody>
                    <a:bodyPr/>
                    <a:lstStyle/>
                    <a:p>
                      <a:pPr>
                        <a:lnSpc>
                          <a:spcPct val="100000"/>
                        </a:lnSpc>
                      </a:pPr>
                      <a:r>
                        <a:rPr lang="ru-RU" sz="1600">
                          <a:solidFill>
                            <a:srgbClr val="000000"/>
                          </a:solidFill>
                          <a:latin typeface="Times New Roman"/>
                        </a:rPr>
                        <a:t>Налог на имущество</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663</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665</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1 058</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1 108</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167,1</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104,7</a:t>
                      </a:r>
                      <a:endParaRPr/>
                    </a:p>
                  </a:txBody>
                  <a:tcPr>
                    <a:pattFill prst="wdDnDiag">
                      <a:fgClr>
                        <a:schemeClr val="accent5">
                          <a:lumMod val="40000"/>
                          <a:lumOff val="60000"/>
                        </a:schemeClr>
                      </a:fgClr>
                      <a:bgClr>
                        <a:schemeClr val="accent5">
                          <a:lumMod val="20000"/>
                          <a:lumOff val="80000"/>
                        </a:schemeClr>
                      </a:bgClr>
                    </a:pattFill>
                  </a:tcPr>
                </a:tc>
              </a:tr>
              <a:tr h="624600">
                <a:tc>
                  <a:txBody>
                    <a:bodyPr/>
                    <a:lstStyle/>
                    <a:p>
                      <a:pPr>
                        <a:lnSpc>
                          <a:spcPct val="100000"/>
                        </a:lnSpc>
                      </a:pPr>
                      <a:r>
                        <a:rPr lang="ru-RU" sz="1600">
                          <a:solidFill>
                            <a:srgbClr val="000000"/>
                          </a:solidFill>
                          <a:latin typeface="Times New Roman"/>
                        </a:rPr>
                        <a:t>Земельный налог</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dirty="0">
                          <a:solidFill>
                            <a:srgbClr val="000000"/>
                          </a:solidFill>
                          <a:latin typeface="Times New Roman"/>
                        </a:rPr>
                        <a:t>851</a:t>
                      </a:r>
                      <a:endParaRPr dirty="0"/>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967</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777</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782</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91,9</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100,6</a:t>
                      </a:r>
                      <a:endParaRPr/>
                    </a:p>
                  </a:txBody>
                  <a:tcPr>
                    <a:pattFill prst="wdDnDiag">
                      <a:fgClr>
                        <a:schemeClr val="accent5">
                          <a:lumMod val="40000"/>
                          <a:lumOff val="60000"/>
                        </a:schemeClr>
                      </a:fgClr>
                      <a:bgClr>
                        <a:schemeClr val="accent5">
                          <a:lumMod val="20000"/>
                          <a:lumOff val="80000"/>
                        </a:schemeClr>
                      </a:bgClr>
                    </a:pattFill>
                  </a:tcPr>
                </a:tc>
              </a:tr>
              <a:tr h="446400">
                <a:tc>
                  <a:txBody>
                    <a:bodyPr/>
                    <a:lstStyle/>
                    <a:p>
                      <a:pPr>
                        <a:lnSpc>
                          <a:spcPct val="100000"/>
                        </a:lnSpc>
                      </a:pPr>
                      <a:r>
                        <a:rPr lang="ru-RU" sz="1600">
                          <a:solidFill>
                            <a:srgbClr val="000000"/>
                          </a:solidFill>
                          <a:latin typeface="Times New Roman"/>
                        </a:rPr>
                        <a:t>Акцизы</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4 988</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dirty="0">
                          <a:solidFill>
                            <a:srgbClr val="000000"/>
                          </a:solidFill>
                          <a:latin typeface="Times New Roman"/>
                        </a:rPr>
                        <a:t>4 988</a:t>
                      </a:r>
                      <a:endParaRPr dirty="0"/>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4 017</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80,5</a:t>
                      </a:r>
                      <a:endParaRPr/>
                    </a:p>
                  </a:txBody>
                  <a:tcPr>
                    <a:pattFill prst="wdDnDiag">
                      <a:fgClr>
                        <a:schemeClr val="accent5">
                          <a:lumMod val="40000"/>
                          <a:lumOff val="60000"/>
                        </a:schemeClr>
                      </a:fgClr>
                      <a:bgClr>
                        <a:schemeClr val="accent5">
                          <a:lumMod val="20000"/>
                          <a:lumOff val="80000"/>
                        </a:schemeClr>
                      </a:bgClr>
                    </a:pattFill>
                  </a:tcPr>
                </a:tc>
              </a:tr>
              <a:tr h="668520">
                <a:tc>
                  <a:txBody>
                    <a:bodyPr/>
                    <a:lstStyle/>
                    <a:p>
                      <a:pPr>
                        <a:lnSpc>
                          <a:spcPct val="100000"/>
                        </a:lnSpc>
                      </a:pPr>
                      <a:r>
                        <a:rPr lang="ru-RU" sz="1600">
                          <a:solidFill>
                            <a:srgbClr val="000000"/>
                          </a:solidFill>
                          <a:latin typeface="Times New Roman"/>
                        </a:rPr>
                        <a:t>Государственная пошлина</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a:t>
                      </a:r>
                      <a:endParaRPr/>
                    </a:p>
                  </a:txBody>
                  <a:tcPr>
                    <a:pattFill prst="wdDnDiag">
                      <a:fgClr>
                        <a:schemeClr val="accent5">
                          <a:lumMod val="40000"/>
                          <a:lumOff val="60000"/>
                        </a:schemeClr>
                      </a:fgClr>
                      <a:bgClr>
                        <a:schemeClr val="accent5">
                          <a:lumMod val="20000"/>
                          <a:lumOff val="80000"/>
                        </a:schemeClr>
                      </a:bgClr>
                    </a:pattFill>
                  </a:tcPr>
                </a:tc>
                <a:tc>
                  <a:txBody>
                    <a:bodyPr/>
                    <a:lstStyle/>
                    <a:p>
                      <a:endParaRPr lang="ru-RU"/>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469</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469</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a:solidFill>
                            <a:srgbClr val="000000"/>
                          </a:solidFill>
                          <a:latin typeface="Times New Roman"/>
                        </a:rPr>
                        <a:t>100</a:t>
                      </a:r>
                      <a:endParaRPr/>
                    </a:p>
                  </a:txBody>
                  <a:tcPr>
                    <a:pattFill prst="wdDnDiag">
                      <a:fgClr>
                        <a:schemeClr val="accent5">
                          <a:lumMod val="40000"/>
                          <a:lumOff val="60000"/>
                        </a:schemeClr>
                      </a:fgClr>
                      <a:bgClr>
                        <a:schemeClr val="accent5">
                          <a:lumMod val="20000"/>
                          <a:lumOff val="80000"/>
                        </a:schemeClr>
                      </a:bgClr>
                    </a:pattFill>
                  </a:tcPr>
                </a:tc>
              </a:tr>
              <a:tr h="356760">
                <a:tc>
                  <a:txBody>
                    <a:bodyPr/>
                    <a:lstStyle/>
                    <a:p>
                      <a:pPr>
                        <a:lnSpc>
                          <a:spcPct val="100000"/>
                        </a:lnSpc>
                      </a:pPr>
                      <a:r>
                        <a:rPr lang="ru-RU" sz="1600" b="1">
                          <a:solidFill>
                            <a:srgbClr val="000000"/>
                          </a:solidFill>
                          <a:latin typeface="Times New Roman"/>
                        </a:rPr>
                        <a:t>ИТОГО</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b="1">
                          <a:solidFill>
                            <a:srgbClr val="000000"/>
                          </a:solidFill>
                          <a:latin typeface="Times New Roman"/>
                        </a:rPr>
                        <a:t>51 319</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b="1">
                          <a:solidFill>
                            <a:srgbClr val="000000"/>
                          </a:solidFill>
                          <a:latin typeface="Times New Roman"/>
                        </a:rPr>
                        <a:t>41 888</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b="1">
                          <a:solidFill>
                            <a:srgbClr val="000000"/>
                          </a:solidFill>
                          <a:latin typeface="Times New Roman"/>
                        </a:rPr>
                        <a:t>59 236</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b="1">
                          <a:solidFill>
                            <a:srgbClr val="000000"/>
                          </a:solidFill>
                          <a:latin typeface="Times New Roman"/>
                        </a:rPr>
                        <a:t>63 050</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b="1">
                          <a:solidFill>
                            <a:srgbClr val="000000"/>
                          </a:solidFill>
                          <a:latin typeface="Times New Roman"/>
                        </a:rPr>
                        <a:t>122,9</a:t>
                      </a:r>
                      <a:endParaRPr/>
                    </a:p>
                  </a:txBody>
                  <a:tcPr>
                    <a:pattFill prst="wdDnDiag">
                      <a:fgClr>
                        <a:schemeClr val="accent5">
                          <a:lumMod val="40000"/>
                          <a:lumOff val="60000"/>
                        </a:schemeClr>
                      </a:fgClr>
                      <a:bgClr>
                        <a:schemeClr val="accent5">
                          <a:lumMod val="20000"/>
                          <a:lumOff val="80000"/>
                        </a:schemeClr>
                      </a:bgClr>
                    </a:pattFill>
                  </a:tcPr>
                </a:tc>
                <a:tc>
                  <a:txBody>
                    <a:bodyPr/>
                    <a:lstStyle/>
                    <a:p>
                      <a:pPr algn="ctr">
                        <a:lnSpc>
                          <a:spcPct val="100000"/>
                        </a:lnSpc>
                      </a:pPr>
                      <a:r>
                        <a:rPr lang="ru-RU" sz="1600" b="1" dirty="0">
                          <a:solidFill>
                            <a:srgbClr val="000000"/>
                          </a:solidFill>
                          <a:latin typeface="Times New Roman"/>
                        </a:rPr>
                        <a:t>106,4</a:t>
                      </a:r>
                      <a:endParaRPr dirty="0"/>
                    </a:p>
                  </a:txBody>
                  <a:tcPr>
                    <a:pattFill prst="wdDnDiag">
                      <a:fgClr>
                        <a:schemeClr val="accent5">
                          <a:lumMod val="40000"/>
                          <a:lumOff val="60000"/>
                        </a:schemeClr>
                      </a:fgClr>
                      <a:bgClr>
                        <a:schemeClr val="accent5">
                          <a:lumMod val="20000"/>
                          <a:lumOff val="80000"/>
                        </a:schemeClr>
                      </a:bgClr>
                    </a:pattFill>
                  </a:tcPr>
                </a:tc>
              </a:tr>
            </a:tbl>
          </a:graphicData>
        </a:graphic>
      </p:graphicFrame>
      <p:sp>
        <p:nvSpPr>
          <p:cNvPr id="223" name="CustomShape 3"/>
          <p:cNvSpPr/>
          <p:nvPr/>
        </p:nvSpPr>
        <p:spPr>
          <a:xfrm>
            <a:off x="6984000" y="785880"/>
            <a:ext cx="2086200" cy="427320"/>
          </a:xfrm>
          <a:prstGeom prst="rect">
            <a:avLst/>
          </a:prstGeom>
          <a:noFill/>
          <a:ln>
            <a:noFill/>
          </a:ln>
        </p:spPr>
        <p:txBody>
          <a:bodyPr wrap="none" lIns="0" tIns="0" rIns="0" bIns="0" anchor="ctr"/>
          <a:lstStyle/>
          <a:p>
            <a:pPr algn="ctr">
              <a:lnSpc>
                <a:spcPct val="100000"/>
              </a:lnSpc>
            </a:pPr>
            <a:r>
              <a:rPr lang="ru-RU" sz="1600">
                <a:solidFill>
                  <a:srgbClr val="000000"/>
                </a:solidFill>
                <a:latin typeface="Times New Roman"/>
                <a:ea typeface="DejaVu Sans"/>
              </a:rPr>
              <a:t>Тыс. рублей</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3000">
              <a:srgbClr val="5E9EFF"/>
            </a:gs>
            <a:gs pos="69000">
              <a:srgbClr val="5E9EFF"/>
            </a:gs>
            <a:gs pos="24000">
              <a:srgbClr val="C4D6EB"/>
            </a:gs>
            <a:gs pos="11000">
              <a:srgbClr val="FFEBFA"/>
            </a:gs>
          </a:gsLst>
          <a:lin ang="2700000" scaled="0"/>
        </a:gradFill>
        <a:effectLst/>
      </p:bgPr>
    </p:bg>
    <p:spTree>
      <p:nvGrpSpPr>
        <p:cNvPr id="1" name=""/>
        <p:cNvGrpSpPr/>
        <p:nvPr/>
      </p:nvGrpSpPr>
      <p:grpSpPr>
        <a:xfrm>
          <a:off x="0" y="0"/>
          <a:ext cx="0" cy="0"/>
          <a:chOff x="0" y="0"/>
          <a:chExt cx="0" cy="0"/>
        </a:xfrm>
      </p:grpSpPr>
      <p:sp>
        <p:nvSpPr>
          <p:cNvPr id="224" name="CustomShape 1"/>
          <p:cNvSpPr/>
          <p:nvPr/>
        </p:nvSpPr>
        <p:spPr>
          <a:xfrm>
            <a:off x="251640" y="188640"/>
            <a:ext cx="8711280" cy="574560"/>
          </a:xfrm>
          <a:prstGeom prst="rect">
            <a:avLst/>
          </a:prstGeom>
          <a:gradFill>
            <a:gsLst>
              <a:gs pos="5417">
                <a:srgbClr val="5E9EFF"/>
              </a:gs>
              <a:gs pos="9000">
                <a:srgbClr val="5E9EFF"/>
              </a:gs>
              <a:gs pos="100000">
                <a:srgbClr val="85C2FF"/>
              </a:gs>
              <a:gs pos="12000">
                <a:srgbClr val="C4D6EB"/>
              </a:gs>
              <a:gs pos="66000">
                <a:srgbClr val="FFEBFA"/>
              </a:gs>
            </a:gsLst>
            <a:lin ang="2700000" scaled="0"/>
          </a:gradFill>
          <a:ln>
            <a:noFill/>
          </a:ln>
        </p:spPr>
        <p:txBody>
          <a:bodyPr wrap="none" lIns="0" tIns="0" rIns="0" bIns="0" anchor="ctr"/>
          <a:lstStyle/>
          <a:p>
            <a:pPr algn="ctr">
              <a:lnSpc>
                <a:spcPct val="100000"/>
              </a:lnSpc>
            </a:pPr>
            <a:r>
              <a:rPr lang="ru-RU" sz="2000" b="1" dirty="0">
                <a:solidFill>
                  <a:srgbClr val="000000"/>
                </a:solidFill>
                <a:latin typeface="Times New Roman"/>
                <a:ea typeface="DejaVu Sans"/>
              </a:rPr>
              <a:t>Неналоговые доходы бюджета муниципального образования</a:t>
            </a:r>
            <a:endParaRPr dirty="0"/>
          </a:p>
        </p:txBody>
      </p:sp>
      <p:graphicFrame>
        <p:nvGraphicFramePr>
          <p:cNvPr id="225" name="Table 2"/>
          <p:cNvGraphicFramePr/>
          <p:nvPr>
            <p:extLst>
              <p:ext uri="{D42A27DB-BD31-4B8C-83A1-F6EECF244321}">
                <p14:modId xmlns:p14="http://schemas.microsoft.com/office/powerpoint/2010/main" val="2409552403"/>
              </p:ext>
            </p:extLst>
          </p:nvPr>
        </p:nvGraphicFramePr>
        <p:xfrm>
          <a:off x="272880" y="1124640"/>
          <a:ext cx="8682120" cy="4604400"/>
        </p:xfrm>
        <a:graphic>
          <a:graphicData uri="http://schemas.openxmlformats.org/drawingml/2006/table">
            <a:tbl>
              <a:tblPr/>
              <a:tblGrid>
                <a:gridCol w="1721880"/>
                <a:gridCol w="1005120"/>
                <a:gridCol w="1000080"/>
                <a:gridCol w="1143000"/>
                <a:gridCol w="1071360"/>
                <a:gridCol w="857160"/>
                <a:gridCol w="828000"/>
                <a:gridCol w="1055520"/>
              </a:tblGrid>
              <a:tr h="1148760">
                <a:tc>
                  <a:txBody>
                    <a:bodyPr/>
                    <a:lstStyle/>
                    <a:p>
                      <a:pPr algn="ctr">
                        <a:lnSpc>
                          <a:spcPct val="100000"/>
                        </a:lnSpc>
                      </a:pPr>
                      <a:r>
                        <a:rPr lang="ru-RU" sz="1100" b="1" dirty="0">
                          <a:solidFill>
                            <a:srgbClr val="000000"/>
                          </a:solidFill>
                          <a:latin typeface="Times New Roman"/>
                        </a:rPr>
                        <a:t>Наименование дохода </a:t>
                      </a:r>
                      <a:endParaRPr dirty="0"/>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Исполнено за 2012 год</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Исполнено за 2013 год</a:t>
                      </a:r>
                      <a:endParaRPr/>
                    </a:p>
                  </a:txBody>
                  <a:tcPr>
                    <a:solidFill>
                      <a:schemeClr val="accent5">
                        <a:lumMod val="20000"/>
                        <a:lumOff val="80000"/>
                      </a:schemeClr>
                    </a:solidFill>
                  </a:tcPr>
                </a:tc>
                <a:tc>
                  <a:txBody>
                    <a:bodyPr/>
                    <a:lstStyle/>
                    <a:p>
                      <a:pPr algn="ctr">
                        <a:lnSpc>
                          <a:spcPct val="100000"/>
                        </a:lnSpc>
                      </a:pPr>
                      <a:r>
                        <a:rPr lang="ru-RU" sz="1100" b="1" dirty="0">
                          <a:solidFill>
                            <a:srgbClr val="000000"/>
                          </a:solidFill>
                          <a:latin typeface="Times New Roman"/>
                        </a:rPr>
                        <a:t>Уточненный план на 2014 год</a:t>
                      </a:r>
                      <a:endParaRPr dirty="0"/>
                    </a:p>
                  </a:txBody>
                  <a:tcPr>
                    <a:solidFill>
                      <a:schemeClr val="accent5">
                        <a:lumMod val="20000"/>
                        <a:lumOff val="80000"/>
                      </a:schemeClr>
                    </a:solidFill>
                  </a:tcPr>
                </a:tc>
                <a:tc>
                  <a:txBody>
                    <a:bodyPr/>
                    <a:lstStyle/>
                    <a:p>
                      <a:pPr algn="ctr">
                        <a:lnSpc>
                          <a:spcPct val="100000"/>
                        </a:lnSpc>
                      </a:pPr>
                      <a:r>
                        <a:rPr lang="ru-RU" sz="1100" b="1" dirty="0">
                          <a:solidFill>
                            <a:srgbClr val="000000"/>
                          </a:solidFill>
                          <a:latin typeface="Times New Roman"/>
                        </a:rPr>
                        <a:t>Исполнено за 2014 год</a:t>
                      </a:r>
                      <a:endParaRPr dirty="0"/>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 </a:t>
                      </a:r>
                      <a:endParaRPr/>
                    </a:p>
                    <a:p>
                      <a:pPr algn="ctr">
                        <a:lnSpc>
                          <a:spcPct val="100000"/>
                        </a:lnSpc>
                      </a:pPr>
                      <a:r>
                        <a:rPr lang="ru-RU" sz="1100" b="1">
                          <a:solidFill>
                            <a:srgbClr val="000000"/>
                          </a:solidFill>
                          <a:latin typeface="Times New Roman"/>
                        </a:rPr>
                        <a:t>к  2012 году</a:t>
                      </a:r>
                      <a:endParaRPr/>
                    </a:p>
                    <a:p>
                      <a:pPr algn="ctr">
                        <a:lnSpc>
                          <a:spcPct val="100000"/>
                        </a:lnSpc>
                      </a:pP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 </a:t>
                      </a:r>
                      <a:endParaRPr/>
                    </a:p>
                    <a:p>
                      <a:pPr algn="ctr">
                        <a:lnSpc>
                          <a:spcPct val="100000"/>
                        </a:lnSpc>
                      </a:pPr>
                      <a:r>
                        <a:rPr lang="ru-RU" sz="1100" b="1">
                          <a:solidFill>
                            <a:srgbClr val="000000"/>
                          </a:solidFill>
                          <a:latin typeface="Times New Roman"/>
                        </a:rPr>
                        <a:t>к  2013 году</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 исполнения к уточненному плану</a:t>
                      </a:r>
                      <a:endParaRPr/>
                    </a:p>
                  </a:txBody>
                  <a:tcPr>
                    <a:solidFill>
                      <a:schemeClr val="accent5">
                        <a:lumMod val="20000"/>
                        <a:lumOff val="80000"/>
                      </a:schemeClr>
                    </a:solidFill>
                  </a:tcPr>
                </a:tc>
              </a:tr>
              <a:tr h="1148760">
                <a:tc>
                  <a:txBody>
                    <a:bodyPr/>
                    <a:lstStyle/>
                    <a:p>
                      <a:pPr algn="ctr">
                        <a:lnSpc>
                          <a:spcPct val="100000"/>
                        </a:lnSpc>
                      </a:pPr>
                      <a:r>
                        <a:rPr lang="ru-RU" sz="1000">
                          <a:solidFill>
                            <a:srgbClr val="000000"/>
                          </a:solidFill>
                          <a:latin typeface="Times New Roman"/>
                          <a:ea typeface="DejaVu Sans"/>
                        </a:rPr>
                        <a:t>ДОХОДЫ ОТ ИСПОЛЬЗОВАНИЯ ИМУЩЕСТВА, НАХОДЯЩЕГОСЯ В ГОСУДАРСТВЕННОЙ И МУНИЦИПАЛЬНОЙ СОБСТВЕННОСТИ</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6 828</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6 620</a:t>
                      </a:r>
                      <a:endParaRPr/>
                    </a:p>
                  </a:txBody>
                  <a:tcPr>
                    <a:solidFill>
                      <a:schemeClr val="accent5">
                        <a:lumMod val="20000"/>
                        <a:lumOff val="80000"/>
                      </a:schemeClr>
                    </a:solidFill>
                  </a:tcPr>
                </a:tc>
                <a:tc>
                  <a:txBody>
                    <a:bodyPr/>
                    <a:lstStyle/>
                    <a:p>
                      <a:pPr algn="ctr">
                        <a:lnSpc>
                          <a:spcPct val="100000"/>
                        </a:lnSpc>
                      </a:pPr>
                      <a:r>
                        <a:rPr lang="ru-RU" sz="1100" dirty="0">
                          <a:solidFill>
                            <a:srgbClr val="000000"/>
                          </a:solidFill>
                          <a:latin typeface="Times New Roman"/>
                        </a:rPr>
                        <a:t>18 973</a:t>
                      </a:r>
                      <a:endParaRPr dirty="0"/>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19 371</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284 %</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293 %</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102 %</a:t>
                      </a:r>
                      <a:endParaRPr/>
                    </a:p>
                  </a:txBody>
                  <a:tcPr>
                    <a:solidFill>
                      <a:schemeClr val="accent5">
                        <a:lumMod val="20000"/>
                        <a:lumOff val="80000"/>
                      </a:schemeClr>
                    </a:solidFill>
                  </a:tcPr>
                </a:tc>
              </a:tr>
              <a:tr h="695160">
                <a:tc>
                  <a:txBody>
                    <a:bodyPr/>
                    <a:lstStyle/>
                    <a:p>
                      <a:pPr algn="ctr">
                        <a:lnSpc>
                          <a:spcPct val="100000"/>
                        </a:lnSpc>
                      </a:pPr>
                      <a:r>
                        <a:rPr lang="ru-RU" sz="1000">
                          <a:solidFill>
                            <a:srgbClr val="000000"/>
                          </a:solidFill>
                          <a:latin typeface="Times New Roman"/>
                        </a:rPr>
                        <a:t>ДОХОДЫ ОТ ПРОДАЖИ МАТЕРИАЛЬНЫХ И НЕМАТЕРИАЛЬНЫХ АКТИВОВ</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1 304</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391</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439</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439</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- 66 %</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112 %</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100 %</a:t>
                      </a:r>
                      <a:endParaRPr/>
                    </a:p>
                  </a:txBody>
                  <a:tcPr>
                    <a:solidFill>
                      <a:schemeClr val="accent5">
                        <a:lumMod val="20000"/>
                        <a:lumOff val="80000"/>
                      </a:schemeClr>
                    </a:solidFill>
                  </a:tcPr>
                </a:tc>
              </a:tr>
              <a:tr h="392760">
                <a:tc>
                  <a:txBody>
                    <a:bodyPr/>
                    <a:lstStyle/>
                    <a:p>
                      <a:pPr algn="ctr">
                        <a:lnSpc>
                          <a:spcPct val="100000"/>
                        </a:lnSpc>
                      </a:pPr>
                      <a:r>
                        <a:rPr lang="ru-RU" sz="1000">
                          <a:solidFill>
                            <a:srgbClr val="000000"/>
                          </a:solidFill>
                          <a:latin typeface="Times New Roman"/>
                        </a:rPr>
                        <a:t>ШТРАФЫ, САНКЦИИ, ВОЗМЕЩЕНИЕ УЩЕРБА</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40</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447</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1 840</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2 045</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5 112,5%</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457 %</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111 %</a:t>
                      </a:r>
                      <a:endParaRPr/>
                    </a:p>
                  </a:txBody>
                  <a:tcPr>
                    <a:solidFill>
                      <a:schemeClr val="accent5">
                        <a:lumMod val="20000"/>
                        <a:lumOff val="80000"/>
                      </a:schemeClr>
                    </a:solidFill>
                  </a:tcPr>
                </a:tc>
              </a:tr>
              <a:tr h="846360">
                <a:tc>
                  <a:txBody>
                    <a:bodyPr/>
                    <a:lstStyle/>
                    <a:p>
                      <a:pPr algn="ctr">
                        <a:lnSpc>
                          <a:spcPct val="100000"/>
                        </a:lnSpc>
                      </a:pPr>
                      <a:r>
                        <a:rPr lang="ru-RU" sz="1000">
                          <a:solidFill>
                            <a:srgbClr val="000000"/>
                          </a:solidFill>
                          <a:latin typeface="Times New Roman"/>
                        </a:rPr>
                        <a:t>ДОХОДЫ ОТ ОКАЗАНИЯ ПЛАТНЫХ УСЛУГ (РАБОТ И КОМПЕНСАЦИИ ЗАТРАТ ГОСУДАРСТВА</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574</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a:t>
                      </a:r>
                      <a:endParaRPr/>
                    </a:p>
                  </a:txBody>
                  <a:tcPr>
                    <a:solidFill>
                      <a:schemeClr val="accent5">
                        <a:lumMod val="20000"/>
                        <a:lumOff val="80000"/>
                      </a:schemeClr>
                    </a:solidFill>
                  </a:tcPr>
                </a:tc>
                <a:tc>
                  <a:txBody>
                    <a:bodyPr/>
                    <a:lstStyle/>
                    <a:p>
                      <a:pPr algn="ctr">
                        <a:lnSpc>
                          <a:spcPct val="100000"/>
                        </a:lnSpc>
                      </a:pPr>
                      <a:r>
                        <a:rPr lang="ru-RU" sz="1100">
                          <a:solidFill>
                            <a:srgbClr val="000000"/>
                          </a:solidFill>
                          <a:latin typeface="Times New Roman"/>
                        </a:rPr>
                        <a:t>-</a:t>
                      </a:r>
                      <a:endParaRPr/>
                    </a:p>
                  </a:txBody>
                  <a:tcPr>
                    <a:solidFill>
                      <a:schemeClr val="accent5">
                        <a:lumMod val="20000"/>
                        <a:lumOff val="80000"/>
                      </a:schemeClr>
                    </a:solidFill>
                  </a:tcPr>
                </a:tc>
              </a:tr>
              <a:tr h="346680">
                <a:tc>
                  <a:txBody>
                    <a:bodyPr/>
                    <a:lstStyle/>
                    <a:p>
                      <a:pPr algn="ctr">
                        <a:lnSpc>
                          <a:spcPct val="100000"/>
                        </a:lnSpc>
                      </a:pPr>
                      <a:r>
                        <a:rPr lang="ru-RU" sz="1200" b="1">
                          <a:solidFill>
                            <a:srgbClr val="000000"/>
                          </a:solidFill>
                          <a:latin typeface="Times New Roman"/>
                        </a:rPr>
                        <a:t>Итого </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8 746</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7 458</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21 252</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21 855</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250 %</a:t>
                      </a:r>
                      <a:endParaRPr/>
                    </a:p>
                  </a:txBody>
                  <a:tcPr>
                    <a:solidFill>
                      <a:schemeClr val="accent5">
                        <a:lumMod val="20000"/>
                        <a:lumOff val="80000"/>
                      </a:schemeClr>
                    </a:solidFill>
                  </a:tcPr>
                </a:tc>
                <a:tc>
                  <a:txBody>
                    <a:bodyPr/>
                    <a:lstStyle/>
                    <a:p>
                      <a:pPr algn="ctr">
                        <a:lnSpc>
                          <a:spcPct val="100000"/>
                        </a:lnSpc>
                      </a:pPr>
                      <a:r>
                        <a:rPr lang="ru-RU" sz="1100" b="1">
                          <a:solidFill>
                            <a:srgbClr val="000000"/>
                          </a:solidFill>
                          <a:latin typeface="Times New Roman"/>
                        </a:rPr>
                        <a:t>293 %</a:t>
                      </a:r>
                      <a:endParaRPr/>
                    </a:p>
                  </a:txBody>
                  <a:tcPr>
                    <a:solidFill>
                      <a:schemeClr val="accent5">
                        <a:lumMod val="20000"/>
                        <a:lumOff val="80000"/>
                      </a:schemeClr>
                    </a:solidFill>
                  </a:tcPr>
                </a:tc>
                <a:tc>
                  <a:txBody>
                    <a:bodyPr/>
                    <a:lstStyle/>
                    <a:p>
                      <a:pPr algn="ctr">
                        <a:lnSpc>
                          <a:spcPct val="100000"/>
                        </a:lnSpc>
                      </a:pPr>
                      <a:r>
                        <a:rPr lang="ru-RU" sz="1100" b="1" dirty="0">
                          <a:solidFill>
                            <a:srgbClr val="000000"/>
                          </a:solidFill>
                          <a:latin typeface="Times New Roman"/>
                        </a:rPr>
                        <a:t>103%</a:t>
                      </a:r>
                      <a:endParaRPr dirty="0"/>
                    </a:p>
                  </a:txBody>
                  <a:tcPr>
                    <a:solidFill>
                      <a:schemeClr val="accent5">
                        <a:lumMod val="20000"/>
                        <a:lumOff val="80000"/>
                      </a:schemeClr>
                    </a:solidFill>
                  </a:tcPr>
                </a:tc>
              </a:tr>
            </a:tbl>
          </a:graphicData>
        </a:graphic>
      </p:graphicFrame>
      <p:sp>
        <p:nvSpPr>
          <p:cNvPr id="226" name="CustomShape 3"/>
          <p:cNvSpPr/>
          <p:nvPr/>
        </p:nvSpPr>
        <p:spPr>
          <a:xfrm>
            <a:off x="7017480" y="764640"/>
            <a:ext cx="1945440" cy="286560"/>
          </a:xfrm>
          <a:prstGeom prst="rect">
            <a:avLst/>
          </a:prstGeom>
          <a:noFill/>
          <a:ln>
            <a:noFill/>
          </a:ln>
        </p:spPr>
        <p:txBody>
          <a:bodyPr wrap="none" lIns="0" tIns="0" rIns="0" bIns="0" anchor="ctr"/>
          <a:lstStyle/>
          <a:p>
            <a:pPr algn="r">
              <a:lnSpc>
                <a:spcPct val="100000"/>
              </a:lnSpc>
            </a:pPr>
            <a:r>
              <a:rPr lang="ru-RU" sz="1600">
                <a:solidFill>
                  <a:srgbClr val="000000"/>
                </a:solidFill>
                <a:latin typeface="Times New Roman"/>
                <a:ea typeface="DejaVu Sans"/>
              </a:rPr>
              <a:t>Тыс. рублей</a:t>
            </a:r>
            <a:endParaRPr/>
          </a:p>
        </p:txBody>
      </p:sp>
      <p:sp>
        <p:nvSpPr>
          <p:cNvPr id="227" name="CustomShape 4"/>
          <p:cNvSpPr/>
          <p:nvPr/>
        </p:nvSpPr>
        <p:spPr>
          <a:xfrm>
            <a:off x="251640" y="5877720"/>
            <a:ext cx="8711640" cy="576000"/>
          </a:xfrm>
          <a:prstGeom prst="rect">
            <a:avLst/>
          </a:prstGeom>
          <a:noFill/>
          <a:ln>
            <a:noFill/>
          </a:ln>
        </p:spPr>
        <p:txBody>
          <a:bodyPr lIns="90000" tIns="45000" rIns="90000" bIns="45000"/>
          <a:lstStyle/>
          <a:p>
            <a:pPr algn="ctr">
              <a:lnSpc>
                <a:spcPct val="100000"/>
              </a:lnSpc>
            </a:pPr>
            <a:r>
              <a:rPr lang="ru-RU" sz="1600">
                <a:solidFill>
                  <a:srgbClr val="000000"/>
                </a:solidFill>
                <a:latin typeface="Times New Roman"/>
                <a:ea typeface="DejaVu Sans"/>
              </a:rPr>
              <a:t>В сравнении с 2012 годом неналоговые поступления увеличились на 13 109 тыс.рублей,</a:t>
            </a:r>
            <a:endParaRPr/>
          </a:p>
          <a:p>
            <a:pPr algn="ctr">
              <a:lnSpc>
                <a:spcPct val="100000"/>
              </a:lnSpc>
            </a:pPr>
            <a:r>
              <a:rPr lang="ru-RU" sz="1600">
                <a:solidFill>
                  <a:srgbClr val="000000"/>
                </a:solidFill>
                <a:latin typeface="Times New Roman"/>
                <a:ea typeface="DejaVu Sans"/>
              </a:rPr>
              <a:t> с 2013 годом 14 397 тыс. рублей</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417">
              <a:srgbClr val="5E9EFF"/>
            </a:gs>
            <a:gs pos="9000">
              <a:srgbClr val="5E9EFF"/>
            </a:gs>
            <a:gs pos="100000">
              <a:srgbClr val="85C2FF"/>
            </a:gs>
            <a:gs pos="12000">
              <a:srgbClr val="C4D6EB"/>
            </a:gs>
            <a:gs pos="66000">
              <a:srgbClr val="FFEBFA"/>
            </a:gs>
          </a:gsLst>
          <a:lin ang="2700000" scaled="0"/>
        </a:gradFill>
        <a:effectLst/>
      </p:bgPr>
    </p:bg>
    <p:spTree>
      <p:nvGrpSpPr>
        <p:cNvPr id="1" name=""/>
        <p:cNvGrpSpPr/>
        <p:nvPr/>
      </p:nvGrpSpPr>
      <p:grpSpPr>
        <a:xfrm>
          <a:off x="0" y="0"/>
          <a:ext cx="0" cy="0"/>
          <a:chOff x="0" y="0"/>
          <a:chExt cx="0" cy="0"/>
        </a:xfrm>
      </p:grpSpPr>
      <p:pic>
        <p:nvPicPr>
          <p:cNvPr id="228" name="Рисунок 144"/>
          <p:cNvPicPr/>
          <p:nvPr/>
        </p:nvPicPr>
        <p:blipFill>
          <a:blip r:embed="rId2"/>
          <a:stretch>
            <a:fillRect/>
          </a:stretch>
        </p:blipFill>
        <p:spPr>
          <a:xfrm>
            <a:off x="-9143640" y="4392000"/>
            <a:ext cx="3817800" cy="3751200"/>
          </a:xfrm>
          <a:prstGeom prst="rect">
            <a:avLst/>
          </a:prstGeom>
          <a:ln>
            <a:noFill/>
          </a:ln>
        </p:spPr>
      </p:pic>
      <p:sp>
        <p:nvSpPr>
          <p:cNvPr id="229" name="CustomShape 1"/>
          <p:cNvSpPr/>
          <p:nvPr/>
        </p:nvSpPr>
        <p:spPr>
          <a:xfrm>
            <a:off x="457200" y="221040"/>
            <a:ext cx="8386560" cy="531720"/>
          </a:xfrm>
          <a:prstGeom prst="rect">
            <a:avLst/>
          </a:prstGeom>
          <a:noFill/>
          <a:ln>
            <a:noFill/>
          </a:ln>
        </p:spPr>
        <p:txBody>
          <a:bodyPr lIns="0" tIns="0" rIns="0" bIns="0" anchor="ctr"/>
          <a:lstStyle/>
          <a:p>
            <a:pPr algn="ctr">
              <a:lnSpc>
                <a:spcPct val="100000"/>
              </a:lnSpc>
            </a:pPr>
            <a:r>
              <a:rPr lang="ru-RU" sz="3000" b="1" i="1" dirty="0">
                <a:latin typeface="Times New Roman"/>
              </a:rPr>
              <a:t>Безвозмездные поступления</a:t>
            </a:r>
            <a:r>
              <a:rPr lang="ru-RU" sz="3000" b="1" dirty="0">
                <a:latin typeface="Times New Roman"/>
              </a:rPr>
              <a:t> </a:t>
            </a:r>
            <a:endParaRPr dirty="0"/>
          </a:p>
        </p:txBody>
      </p:sp>
      <p:sp>
        <p:nvSpPr>
          <p:cNvPr id="230" name="CustomShape 2"/>
          <p:cNvSpPr/>
          <p:nvPr/>
        </p:nvSpPr>
        <p:spPr>
          <a:xfrm>
            <a:off x="755576" y="5589240"/>
            <a:ext cx="8088184" cy="936104"/>
          </a:xfrm>
          <a:prstGeom prst="rect">
            <a:avLst/>
          </a:prstGeom>
          <a:noFill/>
          <a:ln>
            <a:noFill/>
          </a:ln>
        </p:spPr>
        <p:txBody>
          <a:bodyPr lIns="0" tIns="0" rIns="0" bIns="0" anchor="ctr"/>
          <a:lstStyle/>
          <a:p>
            <a:pPr algn="ctr">
              <a:lnSpc>
                <a:spcPct val="100000"/>
              </a:lnSpc>
            </a:pPr>
            <a:r>
              <a:rPr lang="ru-RU" sz="2500" dirty="0" smtClean="0">
                <a:latin typeface="Times New Roman"/>
              </a:rPr>
              <a:t>В </a:t>
            </a:r>
            <a:r>
              <a:rPr lang="ru-RU" sz="2500" dirty="0">
                <a:latin typeface="Times New Roman"/>
              </a:rPr>
              <a:t>сравнении с 2012 годом безвозмездные поступления </a:t>
            </a:r>
            <a:endParaRPr dirty="0"/>
          </a:p>
          <a:p>
            <a:pPr algn="ctr">
              <a:lnSpc>
                <a:spcPct val="100000"/>
              </a:lnSpc>
            </a:pPr>
            <a:r>
              <a:rPr lang="ru-RU" sz="2500" dirty="0">
                <a:latin typeface="Times New Roman"/>
              </a:rPr>
              <a:t>уменьшились на 117 216 тыс.рублей </a:t>
            </a:r>
            <a:endParaRPr dirty="0"/>
          </a:p>
        </p:txBody>
      </p:sp>
      <p:graphicFrame>
        <p:nvGraphicFramePr>
          <p:cNvPr id="231" name="Table 3"/>
          <p:cNvGraphicFramePr/>
          <p:nvPr>
            <p:extLst>
              <p:ext uri="{D42A27DB-BD31-4B8C-83A1-F6EECF244321}">
                <p14:modId xmlns:p14="http://schemas.microsoft.com/office/powerpoint/2010/main" val="951206451"/>
              </p:ext>
            </p:extLst>
          </p:nvPr>
        </p:nvGraphicFramePr>
        <p:xfrm>
          <a:off x="467640" y="908720"/>
          <a:ext cx="8495640" cy="4432819"/>
        </p:xfrm>
        <a:graphic>
          <a:graphicData uri="http://schemas.openxmlformats.org/drawingml/2006/table">
            <a:tbl>
              <a:tblPr/>
              <a:tblGrid>
                <a:gridCol w="2880000"/>
                <a:gridCol w="1080000"/>
                <a:gridCol w="1008000"/>
                <a:gridCol w="936000"/>
                <a:gridCol w="1296000"/>
                <a:gridCol w="1295640"/>
              </a:tblGrid>
              <a:tr h="505463">
                <a:tc>
                  <a:txBody>
                    <a:bodyPr/>
                    <a:lstStyle/>
                    <a:p>
                      <a:pPr algn="ctr">
                        <a:lnSpc>
                          <a:spcPct val="100000"/>
                        </a:lnSpc>
                      </a:pPr>
                      <a:r>
                        <a:rPr lang="ru-RU" sz="1400" b="1" dirty="0">
                          <a:solidFill>
                            <a:srgbClr val="000000"/>
                          </a:solidFill>
                          <a:latin typeface="Times New Roman"/>
                        </a:rPr>
                        <a:t>Наименование</a:t>
                      </a:r>
                      <a:endParaRPr dirty="0"/>
                    </a:p>
                  </a:txBody>
                  <a:tcPr/>
                </a:tc>
                <a:tc>
                  <a:txBody>
                    <a:bodyPr/>
                    <a:lstStyle/>
                    <a:p>
                      <a:pPr algn="ctr">
                        <a:lnSpc>
                          <a:spcPct val="100000"/>
                        </a:lnSpc>
                      </a:pPr>
                      <a:r>
                        <a:rPr lang="ru-RU" sz="1400" b="1">
                          <a:solidFill>
                            <a:srgbClr val="000000"/>
                          </a:solidFill>
                          <a:latin typeface="Times New Roman"/>
                        </a:rPr>
                        <a:t>2012 год</a:t>
                      </a:r>
                      <a:endParaRPr/>
                    </a:p>
                  </a:txBody>
                  <a:tcPr/>
                </a:tc>
                <a:tc>
                  <a:txBody>
                    <a:bodyPr/>
                    <a:lstStyle/>
                    <a:p>
                      <a:pPr algn="ctr">
                        <a:lnSpc>
                          <a:spcPct val="100000"/>
                        </a:lnSpc>
                      </a:pPr>
                      <a:r>
                        <a:rPr lang="ru-RU" sz="1400" b="1">
                          <a:solidFill>
                            <a:srgbClr val="000000"/>
                          </a:solidFill>
                          <a:latin typeface="Times New Roman"/>
                        </a:rPr>
                        <a:t>2013 год</a:t>
                      </a:r>
                      <a:endParaRPr/>
                    </a:p>
                  </a:txBody>
                  <a:tcPr/>
                </a:tc>
                <a:tc>
                  <a:txBody>
                    <a:bodyPr/>
                    <a:lstStyle/>
                    <a:p>
                      <a:pPr algn="ctr">
                        <a:lnSpc>
                          <a:spcPct val="100000"/>
                        </a:lnSpc>
                      </a:pPr>
                      <a:r>
                        <a:rPr lang="ru-RU" sz="1400" b="1" dirty="0">
                          <a:solidFill>
                            <a:srgbClr val="000000"/>
                          </a:solidFill>
                          <a:latin typeface="Times New Roman"/>
                        </a:rPr>
                        <a:t>2014 год</a:t>
                      </a:r>
                      <a:endParaRPr dirty="0"/>
                    </a:p>
                  </a:txBody>
                  <a:tcPr/>
                </a:tc>
                <a:tc>
                  <a:txBody>
                    <a:bodyPr/>
                    <a:lstStyle/>
                    <a:p>
                      <a:pPr algn="ctr">
                        <a:lnSpc>
                          <a:spcPct val="100000"/>
                        </a:lnSpc>
                      </a:pPr>
                      <a:r>
                        <a:rPr lang="ru-RU" sz="1400" b="1">
                          <a:solidFill>
                            <a:srgbClr val="000000"/>
                          </a:solidFill>
                          <a:latin typeface="Times New Roman"/>
                        </a:rPr>
                        <a:t>Изменение к 2012 году</a:t>
                      </a:r>
                      <a:endParaRPr/>
                    </a:p>
                  </a:txBody>
                  <a:tcPr/>
                </a:tc>
                <a:tc>
                  <a:txBody>
                    <a:bodyPr/>
                    <a:lstStyle/>
                    <a:p>
                      <a:pPr algn="ctr">
                        <a:lnSpc>
                          <a:spcPct val="100000"/>
                        </a:lnSpc>
                      </a:pPr>
                      <a:r>
                        <a:rPr lang="ru-RU" sz="1400" b="1">
                          <a:solidFill>
                            <a:srgbClr val="000000"/>
                          </a:solidFill>
                          <a:latin typeface="Times New Roman"/>
                        </a:rPr>
                        <a:t>Изменение к 2013 году</a:t>
                      </a:r>
                      <a:endParaRPr/>
                    </a:p>
                  </a:txBody>
                  <a:tcPr/>
                </a:tc>
              </a:tr>
              <a:tr h="664342">
                <a:tc>
                  <a:txBody>
                    <a:bodyPr/>
                    <a:lstStyle/>
                    <a:p>
                      <a:pPr algn="ctr">
                        <a:lnSpc>
                          <a:spcPct val="100000"/>
                        </a:lnSpc>
                      </a:pPr>
                      <a:r>
                        <a:rPr lang="ru-RU" sz="1200">
                          <a:solidFill>
                            <a:srgbClr val="000000"/>
                          </a:solidFill>
                          <a:latin typeface="Times New Roman"/>
                        </a:rPr>
                        <a:t>Дотации бюджетам субъектов Российской Федерации и муниципальных образований</a:t>
                      </a:r>
                      <a:endParaRPr/>
                    </a:p>
                  </a:txBody>
                  <a:tcPr/>
                </a:tc>
                <a:tc>
                  <a:txBody>
                    <a:bodyPr/>
                    <a:lstStyle/>
                    <a:p>
                      <a:pPr algn="ctr">
                        <a:lnSpc>
                          <a:spcPct val="100000"/>
                        </a:lnSpc>
                      </a:pPr>
                      <a:r>
                        <a:rPr lang="ru-RU" sz="1400">
                          <a:solidFill>
                            <a:srgbClr val="000000"/>
                          </a:solidFill>
                          <a:latin typeface="Times New Roman"/>
                        </a:rPr>
                        <a:t>342 782</a:t>
                      </a:r>
                      <a:endParaRPr/>
                    </a:p>
                  </a:txBody>
                  <a:tcPr/>
                </a:tc>
                <a:tc>
                  <a:txBody>
                    <a:bodyPr/>
                    <a:lstStyle/>
                    <a:p>
                      <a:pPr algn="ctr">
                        <a:lnSpc>
                          <a:spcPct val="100000"/>
                        </a:lnSpc>
                      </a:pPr>
                      <a:r>
                        <a:rPr lang="ru-RU" sz="1400">
                          <a:solidFill>
                            <a:srgbClr val="000000"/>
                          </a:solidFill>
                          <a:latin typeface="Times New Roman"/>
                        </a:rPr>
                        <a:t>286 169</a:t>
                      </a:r>
                      <a:endParaRPr/>
                    </a:p>
                  </a:txBody>
                  <a:tcPr/>
                </a:tc>
                <a:tc>
                  <a:txBody>
                    <a:bodyPr/>
                    <a:lstStyle/>
                    <a:p>
                      <a:pPr algn="ctr">
                        <a:lnSpc>
                          <a:spcPct val="100000"/>
                        </a:lnSpc>
                      </a:pPr>
                      <a:r>
                        <a:rPr lang="ru-RU" sz="1400">
                          <a:solidFill>
                            <a:srgbClr val="000000"/>
                          </a:solidFill>
                          <a:latin typeface="Times New Roman"/>
                        </a:rPr>
                        <a:t>227 715</a:t>
                      </a:r>
                      <a:endParaRPr/>
                    </a:p>
                  </a:txBody>
                  <a:tcPr/>
                </a:tc>
                <a:tc>
                  <a:txBody>
                    <a:bodyPr/>
                    <a:lstStyle/>
                    <a:p>
                      <a:pPr algn="ctr">
                        <a:lnSpc>
                          <a:spcPct val="100000"/>
                        </a:lnSpc>
                      </a:pPr>
                      <a:r>
                        <a:rPr lang="ru-RU" sz="1400">
                          <a:solidFill>
                            <a:srgbClr val="000000"/>
                          </a:solidFill>
                          <a:latin typeface="Times New Roman"/>
                        </a:rPr>
                        <a:t>-115 067</a:t>
                      </a:r>
                      <a:endParaRPr/>
                    </a:p>
                  </a:txBody>
                  <a:tcPr/>
                </a:tc>
                <a:tc>
                  <a:txBody>
                    <a:bodyPr/>
                    <a:lstStyle/>
                    <a:p>
                      <a:pPr algn="ctr">
                        <a:lnSpc>
                          <a:spcPct val="100000"/>
                        </a:lnSpc>
                      </a:pPr>
                      <a:r>
                        <a:rPr lang="ru-RU" sz="1400">
                          <a:solidFill>
                            <a:srgbClr val="000000"/>
                          </a:solidFill>
                          <a:latin typeface="Times New Roman"/>
                        </a:rPr>
                        <a:t>- 58 454</a:t>
                      </a:r>
                      <a:endParaRPr/>
                    </a:p>
                  </a:txBody>
                  <a:tcPr/>
                </a:tc>
              </a:tr>
              <a:tr h="664342">
                <a:tc>
                  <a:txBody>
                    <a:bodyPr/>
                    <a:lstStyle/>
                    <a:p>
                      <a:pPr algn="ctr">
                        <a:lnSpc>
                          <a:spcPct val="100000"/>
                        </a:lnSpc>
                      </a:pPr>
                      <a:r>
                        <a:rPr lang="ru-RU" sz="1200">
                          <a:solidFill>
                            <a:srgbClr val="000000"/>
                          </a:solidFill>
                          <a:latin typeface="Times New Roman"/>
                        </a:rPr>
                        <a:t>Субвенции бюджетам субъектов Российской Федерации и муниципальных образований</a:t>
                      </a:r>
                      <a:endParaRPr/>
                    </a:p>
                  </a:txBody>
                  <a:tcPr/>
                </a:tc>
                <a:tc>
                  <a:txBody>
                    <a:bodyPr/>
                    <a:lstStyle/>
                    <a:p>
                      <a:pPr algn="ctr">
                        <a:lnSpc>
                          <a:spcPct val="100000"/>
                        </a:lnSpc>
                      </a:pPr>
                      <a:r>
                        <a:rPr lang="ru-RU" sz="1400">
                          <a:solidFill>
                            <a:srgbClr val="000000"/>
                          </a:solidFill>
                          <a:latin typeface="Times New Roman"/>
                        </a:rPr>
                        <a:t>5</a:t>
                      </a:r>
                      <a:endParaRPr/>
                    </a:p>
                  </a:txBody>
                  <a:tcPr/>
                </a:tc>
                <a:tc>
                  <a:txBody>
                    <a:bodyPr/>
                    <a:lstStyle/>
                    <a:p>
                      <a:pPr algn="ctr">
                        <a:lnSpc>
                          <a:spcPct val="100000"/>
                        </a:lnSpc>
                      </a:pPr>
                      <a:r>
                        <a:rPr lang="ru-RU" sz="1400">
                          <a:solidFill>
                            <a:srgbClr val="000000"/>
                          </a:solidFill>
                          <a:latin typeface="Times New Roman"/>
                        </a:rPr>
                        <a:t>5</a:t>
                      </a:r>
                      <a:endParaRPr/>
                    </a:p>
                  </a:txBody>
                  <a:tcPr/>
                </a:tc>
                <a:tc>
                  <a:txBody>
                    <a:bodyPr/>
                    <a:lstStyle/>
                    <a:p>
                      <a:pPr algn="ctr">
                        <a:lnSpc>
                          <a:spcPct val="100000"/>
                        </a:lnSpc>
                      </a:pPr>
                      <a:r>
                        <a:rPr lang="ru-RU" sz="1400">
                          <a:solidFill>
                            <a:srgbClr val="000000"/>
                          </a:solidFill>
                          <a:latin typeface="Times New Roman"/>
                        </a:rPr>
                        <a:t>0</a:t>
                      </a:r>
                      <a:endParaRPr/>
                    </a:p>
                  </a:txBody>
                  <a:tcPr/>
                </a:tc>
                <a:tc>
                  <a:txBody>
                    <a:bodyPr/>
                    <a:lstStyle/>
                    <a:p>
                      <a:pPr algn="ctr">
                        <a:lnSpc>
                          <a:spcPct val="100000"/>
                        </a:lnSpc>
                      </a:pPr>
                      <a:r>
                        <a:rPr lang="ru-RU" sz="1400">
                          <a:solidFill>
                            <a:srgbClr val="000000"/>
                          </a:solidFill>
                          <a:latin typeface="Times New Roman"/>
                        </a:rPr>
                        <a:t>-5</a:t>
                      </a:r>
                      <a:endParaRPr/>
                    </a:p>
                  </a:txBody>
                  <a:tcPr/>
                </a:tc>
                <a:tc>
                  <a:txBody>
                    <a:bodyPr/>
                    <a:lstStyle/>
                    <a:p>
                      <a:pPr algn="ctr">
                        <a:lnSpc>
                          <a:spcPct val="100000"/>
                        </a:lnSpc>
                        <a:buFont typeface="StarSymbol"/>
                        <a:buChar char="-"/>
                      </a:pPr>
                      <a:r>
                        <a:rPr lang="ru-RU" sz="1400">
                          <a:solidFill>
                            <a:srgbClr val="000000"/>
                          </a:solidFill>
                          <a:latin typeface="Times New Roman"/>
                        </a:rPr>
                        <a:t>5</a:t>
                      </a:r>
                      <a:endParaRPr/>
                    </a:p>
                  </a:txBody>
                  <a:tcPr/>
                </a:tc>
              </a:tr>
              <a:tr h="297331">
                <a:tc>
                  <a:txBody>
                    <a:bodyPr/>
                    <a:lstStyle/>
                    <a:p>
                      <a:pPr algn="ctr">
                        <a:lnSpc>
                          <a:spcPct val="100000"/>
                        </a:lnSpc>
                      </a:pPr>
                      <a:r>
                        <a:rPr lang="ru-RU" sz="1200">
                          <a:solidFill>
                            <a:srgbClr val="000000"/>
                          </a:solidFill>
                          <a:latin typeface="Times New Roman"/>
                        </a:rPr>
                        <a:t>Иные межбюджетные трансферты</a:t>
                      </a:r>
                      <a:endParaRPr/>
                    </a:p>
                  </a:txBody>
                  <a:tcPr/>
                </a:tc>
                <a:tc>
                  <a:txBody>
                    <a:bodyPr/>
                    <a:lstStyle/>
                    <a:p>
                      <a:pPr algn="ctr">
                        <a:lnSpc>
                          <a:spcPct val="100000"/>
                        </a:lnSpc>
                      </a:pPr>
                      <a:r>
                        <a:rPr lang="ru-RU" sz="1400">
                          <a:solidFill>
                            <a:srgbClr val="000000"/>
                          </a:solidFill>
                          <a:latin typeface="Times New Roman"/>
                        </a:rPr>
                        <a:t>157 471</a:t>
                      </a:r>
                      <a:endParaRPr/>
                    </a:p>
                  </a:txBody>
                  <a:tcPr/>
                </a:tc>
                <a:tc>
                  <a:txBody>
                    <a:bodyPr/>
                    <a:lstStyle/>
                    <a:p>
                      <a:pPr algn="ctr">
                        <a:lnSpc>
                          <a:spcPct val="100000"/>
                        </a:lnSpc>
                      </a:pPr>
                      <a:r>
                        <a:rPr lang="ru-RU" sz="1400">
                          <a:solidFill>
                            <a:srgbClr val="000000"/>
                          </a:solidFill>
                          <a:latin typeface="Times New Roman"/>
                        </a:rPr>
                        <a:t>96 405</a:t>
                      </a:r>
                      <a:endParaRPr/>
                    </a:p>
                  </a:txBody>
                  <a:tcPr/>
                </a:tc>
                <a:tc>
                  <a:txBody>
                    <a:bodyPr/>
                    <a:lstStyle/>
                    <a:p>
                      <a:pPr algn="ctr">
                        <a:lnSpc>
                          <a:spcPct val="100000"/>
                        </a:lnSpc>
                      </a:pPr>
                      <a:r>
                        <a:rPr lang="ru-RU" sz="1400">
                          <a:solidFill>
                            <a:srgbClr val="000000"/>
                          </a:solidFill>
                          <a:latin typeface="Times New Roman"/>
                        </a:rPr>
                        <a:t>165 948</a:t>
                      </a:r>
                      <a:endParaRPr/>
                    </a:p>
                  </a:txBody>
                  <a:tcPr/>
                </a:tc>
                <a:tc>
                  <a:txBody>
                    <a:bodyPr/>
                    <a:lstStyle/>
                    <a:p>
                      <a:pPr algn="ctr">
                        <a:lnSpc>
                          <a:spcPct val="100000"/>
                        </a:lnSpc>
                      </a:pPr>
                      <a:r>
                        <a:rPr lang="ru-RU" sz="1400">
                          <a:solidFill>
                            <a:srgbClr val="000000"/>
                          </a:solidFill>
                          <a:latin typeface="Times New Roman"/>
                        </a:rPr>
                        <a:t>+ 8 477</a:t>
                      </a:r>
                      <a:endParaRPr/>
                    </a:p>
                  </a:txBody>
                  <a:tcPr/>
                </a:tc>
                <a:tc>
                  <a:txBody>
                    <a:bodyPr/>
                    <a:lstStyle/>
                    <a:p>
                      <a:pPr algn="ctr">
                        <a:lnSpc>
                          <a:spcPct val="100000"/>
                        </a:lnSpc>
                      </a:pPr>
                      <a:r>
                        <a:rPr lang="ru-RU" sz="1400">
                          <a:solidFill>
                            <a:srgbClr val="000000"/>
                          </a:solidFill>
                          <a:latin typeface="Times New Roman"/>
                        </a:rPr>
                        <a:t>+ 69543</a:t>
                      </a:r>
                      <a:endParaRPr/>
                    </a:p>
                  </a:txBody>
                  <a:tcPr/>
                </a:tc>
              </a:tr>
              <a:tr h="802794">
                <a:tc>
                  <a:txBody>
                    <a:bodyPr/>
                    <a:lstStyle/>
                    <a:p>
                      <a:pPr algn="ctr">
                        <a:lnSpc>
                          <a:spcPct val="100000"/>
                        </a:lnSpc>
                      </a:pPr>
                      <a:r>
                        <a:rPr lang="ru-RU" sz="1200" dirty="0">
                          <a:solidFill>
                            <a:srgbClr val="000000"/>
                          </a:solidFill>
                          <a:latin typeface="Times New Roman"/>
                        </a:rPr>
                        <a:t>Доходы от возврата остатков субсидий, субвенций и иных межбюджетных трансфертов, имеющих целевое назначение, прошлых лет</a:t>
                      </a:r>
                      <a:endParaRPr dirty="0"/>
                    </a:p>
                  </a:txBody>
                  <a:tcPr/>
                </a:tc>
                <a:tc>
                  <a:txBody>
                    <a:bodyPr/>
                    <a:lstStyle/>
                    <a:p>
                      <a:pPr algn="ctr">
                        <a:lnSpc>
                          <a:spcPct val="100000"/>
                        </a:lnSpc>
                      </a:pPr>
                      <a:r>
                        <a:rPr lang="ru-RU" sz="1400" dirty="0">
                          <a:solidFill>
                            <a:srgbClr val="000000"/>
                          </a:solidFill>
                          <a:latin typeface="Times New Roman"/>
                        </a:rPr>
                        <a:t>13 738</a:t>
                      </a:r>
                      <a:endParaRPr dirty="0"/>
                    </a:p>
                  </a:txBody>
                  <a:tcPr/>
                </a:tc>
                <a:tc>
                  <a:txBody>
                    <a:bodyPr/>
                    <a:lstStyle/>
                    <a:p>
                      <a:pPr algn="ctr">
                        <a:lnSpc>
                          <a:spcPct val="100000"/>
                        </a:lnSpc>
                      </a:pPr>
                      <a:r>
                        <a:rPr lang="ru-RU" sz="1400">
                          <a:solidFill>
                            <a:srgbClr val="000000"/>
                          </a:solidFill>
                          <a:latin typeface="Times New Roman"/>
                        </a:rPr>
                        <a:t>510</a:t>
                      </a:r>
                      <a:endParaRPr/>
                    </a:p>
                  </a:txBody>
                  <a:tcPr/>
                </a:tc>
                <a:tc>
                  <a:txBody>
                    <a:bodyPr/>
                    <a:lstStyle/>
                    <a:p>
                      <a:pPr algn="ctr">
                        <a:lnSpc>
                          <a:spcPct val="100000"/>
                        </a:lnSpc>
                      </a:pPr>
                      <a:r>
                        <a:rPr lang="ru-RU" sz="1400">
                          <a:solidFill>
                            <a:srgbClr val="000000"/>
                          </a:solidFill>
                          <a:latin typeface="Times New Roman"/>
                        </a:rPr>
                        <a:t>-</a:t>
                      </a:r>
                      <a:endParaRPr/>
                    </a:p>
                  </a:txBody>
                  <a:tcPr/>
                </a:tc>
                <a:tc>
                  <a:txBody>
                    <a:bodyPr/>
                    <a:lstStyle/>
                    <a:p>
                      <a:pPr algn="ctr">
                        <a:lnSpc>
                          <a:spcPct val="100000"/>
                        </a:lnSpc>
                      </a:pPr>
                      <a:r>
                        <a:rPr lang="ru-RU" sz="1400">
                          <a:solidFill>
                            <a:srgbClr val="000000"/>
                          </a:solidFill>
                          <a:latin typeface="Times New Roman"/>
                        </a:rPr>
                        <a:t>- 13 738</a:t>
                      </a:r>
                      <a:endParaRPr/>
                    </a:p>
                  </a:txBody>
                  <a:tcPr/>
                </a:tc>
                <a:tc>
                  <a:txBody>
                    <a:bodyPr/>
                    <a:lstStyle/>
                    <a:p>
                      <a:pPr algn="ctr">
                        <a:lnSpc>
                          <a:spcPct val="100000"/>
                        </a:lnSpc>
                        <a:buFont typeface="StarSymbol"/>
                        <a:buChar char="-"/>
                      </a:pPr>
                      <a:r>
                        <a:rPr lang="ru-RU" sz="1400">
                          <a:solidFill>
                            <a:srgbClr val="000000"/>
                          </a:solidFill>
                          <a:latin typeface="Times New Roman"/>
                        </a:rPr>
                        <a:t>510</a:t>
                      </a:r>
                      <a:endParaRPr/>
                    </a:p>
                  </a:txBody>
                  <a:tcPr/>
                </a:tc>
              </a:tr>
              <a:tr h="857143">
                <a:tc>
                  <a:txBody>
                    <a:bodyPr/>
                    <a:lstStyle/>
                    <a:p>
                      <a:pPr algn="ctr">
                        <a:lnSpc>
                          <a:spcPct val="100000"/>
                        </a:lnSpc>
                      </a:pPr>
                      <a:r>
                        <a:rPr lang="ru-RU" sz="1200" dirty="0">
                          <a:solidFill>
                            <a:srgbClr val="000000"/>
                          </a:solidFill>
                          <a:latin typeface="Times New Roman"/>
                        </a:rPr>
                        <a:t>Возврат остатков  субсидий, субвенций и иных межбюджетных трансфертов, </a:t>
                      </a:r>
                      <a:r>
                        <a:rPr lang="ru-RU" sz="1200" dirty="0" smtClean="0">
                          <a:solidFill>
                            <a:srgbClr val="000000"/>
                          </a:solidFill>
                          <a:latin typeface="Times New Roman"/>
                        </a:rPr>
                        <a:t>имеющих </a:t>
                      </a:r>
                      <a:r>
                        <a:rPr lang="ru-RU" sz="1200" dirty="0">
                          <a:solidFill>
                            <a:srgbClr val="000000"/>
                          </a:solidFill>
                          <a:latin typeface="Times New Roman"/>
                        </a:rPr>
                        <a:t>целевое назначение, прошлых лет</a:t>
                      </a:r>
                      <a:endParaRPr dirty="0"/>
                    </a:p>
                  </a:txBody>
                  <a:tcPr/>
                </a:tc>
                <a:tc>
                  <a:txBody>
                    <a:bodyPr/>
                    <a:lstStyle/>
                    <a:p>
                      <a:pPr algn="ctr">
                        <a:lnSpc>
                          <a:spcPct val="100000"/>
                        </a:lnSpc>
                      </a:pPr>
                      <a:r>
                        <a:rPr lang="ru-RU" sz="1400" dirty="0">
                          <a:solidFill>
                            <a:srgbClr val="000000"/>
                          </a:solidFill>
                          <a:latin typeface="Times New Roman"/>
                        </a:rPr>
                        <a:t>- 3 117</a:t>
                      </a:r>
                      <a:endParaRPr dirty="0"/>
                    </a:p>
                  </a:txBody>
                  <a:tcPr/>
                </a:tc>
                <a:tc>
                  <a:txBody>
                    <a:bodyPr/>
                    <a:lstStyle/>
                    <a:p>
                      <a:pPr algn="ctr">
                        <a:lnSpc>
                          <a:spcPct val="100000"/>
                        </a:lnSpc>
                      </a:pPr>
                      <a:r>
                        <a:rPr lang="ru-RU" sz="1400" dirty="0">
                          <a:solidFill>
                            <a:srgbClr val="000000"/>
                          </a:solidFill>
                          <a:latin typeface="Times New Roman"/>
                        </a:rPr>
                        <a:t>-371</a:t>
                      </a:r>
                      <a:endParaRPr dirty="0"/>
                    </a:p>
                  </a:txBody>
                  <a:tcPr/>
                </a:tc>
                <a:tc>
                  <a:txBody>
                    <a:bodyPr/>
                    <a:lstStyle/>
                    <a:p>
                      <a:pPr algn="ctr">
                        <a:lnSpc>
                          <a:spcPct val="100000"/>
                        </a:lnSpc>
                      </a:pPr>
                      <a:r>
                        <a:rPr lang="ru-RU" sz="1400" dirty="0">
                          <a:solidFill>
                            <a:srgbClr val="000000"/>
                          </a:solidFill>
                          <a:latin typeface="Times New Roman"/>
                        </a:rPr>
                        <a:t>-</a:t>
                      </a:r>
                      <a:endParaRPr dirty="0"/>
                    </a:p>
                  </a:txBody>
                  <a:tcPr/>
                </a:tc>
                <a:tc>
                  <a:txBody>
                    <a:bodyPr/>
                    <a:lstStyle/>
                    <a:p>
                      <a:pPr algn="ctr">
                        <a:lnSpc>
                          <a:spcPct val="100000"/>
                        </a:lnSpc>
                      </a:pPr>
                      <a:r>
                        <a:rPr lang="ru-RU" sz="1400" dirty="0">
                          <a:solidFill>
                            <a:srgbClr val="000000"/>
                          </a:solidFill>
                          <a:latin typeface="Times New Roman"/>
                        </a:rPr>
                        <a:t>+ 3117</a:t>
                      </a:r>
                      <a:endParaRPr dirty="0"/>
                    </a:p>
                  </a:txBody>
                  <a:tcPr/>
                </a:tc>
                <a:tc>
                  <a:txBody>
                    <a:bodyPr/>
                    <a:lstStyle/>
                    <a:p>
                      <a:pPr algn="ctr">
                        <a:lnSpc>
                          <a:spcPct val="100000"/>
                        </a:lnSpc>
                      </a:pPr>
                      <a:r>
                        <a:rPr lang="ru-RU" sz="1400">
                          <a:solidFill>
                            <a:srgbClr val="000000"/>
                          </a:solidFill>
                          <a:latin typeface="Times New Roman"/>
                        </a:rPr>
                        <a:t>+ 371</a:t>
                      </a:r>
                      <a:endParaRPr/>
                    </a:p>
                  </a:txBody>
                  <a:tcPr/>
                </a:tc>
              </a:tr>
              <a:tr h="601072">
                <a:tc>
                  <a:txBody>
                    <a:bodyPr/>
                    <a:lstStyle/>
                    <a:p>
                      <a:pPr algn="ctr">
                        <a:lnSpc>
                          <a:spcPct val="100000"/>
                        </a:lnSpc>
                      </a:pPr>
                      <a:r>
                        <a:rPr lang="ru-RU" sz="1600" b="1" dirty="0">
                          <a:solidFill>
                            <a:srgbClr val="000000"/>
                          </a:solidFill>
                          <a:latin typeface="Times New Roman"/>
                        </a:rPr>
                        <a:t>Итого безвозмездных поступлений</a:t>
                      </a:r>
                      <a:endParaRPr dirty="0"/>
                    </a:p>
                  </a:txBody>
                  <a:tcPr/>
                </a:tc>
                <a:tc>
                  <a:txBody>
                    <a:bodyPr/>
                    <a:lstStyle/>
                    <a:p>
                      <a:pPr algn="ctr">
                        <a:lnSpc>
                          <a:spcPct val="100000"/>
                        </a:lnSpc>
                      </a:pPr>
                      <a:r>
                        <a:rPr lang="ru-RU" sz="1600" b="1">
                          <a:solidFill>
                            <a:srgbClr val="000000"/>
                          </a:solidFill>
                          <a:latin typeface="Times New Roman"/>
                        </a:rPr>
                        <a:t>510 879</a:t>
                      </a:r>
                      <a:endParaRPr/>
                    </a:p>
                  </a:txBody>
                  <a:tcPr/>
                </a:tc>
                <a:tc>
                  <a:txBody>
                    <a:bodyPr/>
                    <a:lstStyle/>
                    <a:p>
                      <a:pPr algn="ctr">
                        <a:lnSpc>
                          <a:spcPct val="100000"/>
                        </a:lnSpc>
                      </a:pPr>
                      <a:r>
                        <a:rPr lang="ru-RU" sz="1600" b="1">
                          <a:solidFill>
                            <a:srgbClr val="000000"/>
                          </a:solidFill>
                          <a:latin typeface="Times New Roman"/>
                        </a:rPr>
                        <a:t>382 718</a:t>
                      </a:r>
                      <a:endParaRPr/>
                    </a:p>
                  </a:txBody>
                  <a:tcPr/>
                </a:tc>
                <a:tc>
                  <a:txBody>
                    <a:bodyPr/>
                    <a:lstStyle/>
                    <a:p>
                      <a:pPr algn="ctr">
                        <a:lnSpc>
                          <a:spcPct val="100000"/>
                        </a:lnSpc>
                      </a:pPr>
                      <a:r>
                        <a:rPr lang="ru-RU" sz="1600" b="1">
                          <a:solidFill>
                            <a:srgbClr val="000000"/>
                          </a:solidFill>
                          <a:latin typeface="Times New Roman"/>
                        </a:rPr>
                        <a:t>393 663</a:t>
                      </a:r>
                      <a:endParaRPr/>
                    </a:p>
                  </a:txBody>
                  <a:tcPr/>
                </a:tc>
                <a:tc>
                  <a:txBody>
                    <a:bodyPr/>
                    <a:lstStyle/>
                    <a:p>
                      <a:pPr algn="ctr">
                        <a:lnSpc>
                          <a:spcPct val="100000"/>
                        </a:lnSpc>
                      </a:pPr>
                      <a:r>
                        <a:rPr lang="ru-RU" sz="1600" b="1">
                          <a:solidFill>
                            <a:srgbClr val="000000"/>
                          </a:solidFill>
                          <a:latin typeface="Times New Roman"/>
                        </a:rPr>
                        <a:t>- 117 216</a:t>
                      </a:r>
                      <a:endParaRPr/>
                    </a:p>
                  </a:txBody>
                  <a:tcPr/>
                </a:tc>
                <a:tc>
                  <a:txBody>
                    <a:bodyPr/>
                    <a:lstStyle/>
                    <a:p>
                      <a:pPr algn="ctr">
                        <a:lnSpc>
                          <a:spcPct val="100000"/>
                        </a:lnSpc>
                      </a:pPr>
                      <a:r>
                        <a:rPr lang="ru-RU" sz="1600" b="1" dirty="0">
                          <a:solidFill>
                            <a:srgbClr val="000000"/>
                          </a:solidFill>
                          <a:latin typeface="Times New Roman"/>
                        </a:rPr>
                        <a:t>+ 10 945</a:t>
                      </a:r>
                      <a:endParaRPr dirty="0"/>
                    </a:p>
                  </a:txBody>
                  <a:tcPr/>
                </a:tc>
              </a:tr>
            </a:tbl>
          </a:graphicData>
        </a:graphic>
      </p:graphicFrame>
      <p:sp>
        <p:nvSpPr>
          <p:cNvPr id="232" name="CustomShape 4"/>
          <p:cNvSpPr/>
          <p:nvPr/>
        </p:nvSpPr>
        <p:spPr>
          <a:xfrm rot="10800000" flipV="1">
            <a:off x="7477200" y="548680"/>
            <a:ext cx="1366560" cy="360040"/>
          </a:xfrm>
          <a:prstGeom prst="rect">
            <a:avLst/>
          </a:prstGeom>
          <a:noFill/>
          <a:ln>
            <a:noFill/>
          </a:ln>
        </p:spPr>
        <p:txBody>
          <a:bodyPr wrap="none" lIns="0" tIns="0" rIns="0" bIns="0" anchor="ctr"/>
          <a:lstStyle/>
          <a:p>
            <a:pPr algn="r">
              <a:lnSpc>
                <a:spcPct val="100000"/>
              </a:lnSpc>
            </a:pPr>
            <a:r>
              <a:rPr lang="ru-RU" sz="1500" b="1">
                <a:solidFill>
                  <a:srgbClr val="000000"/>
                </a:solidFill>
                <a:latin typeface="Times New Roman"/>
                <a:ea typeface="DejaVu Sans"/>
              </a:rPr>
              <a:t>Тыс.руб.</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2234</Words>
  <Application>Microsoft Office PowerPoint</Application>
  <PresentationFormat>Экран (4:3)</PresentationFormat>
  <Paragraphs>598</Paragraphs>
  <Slides>22</Slides>
  <Notes>4</Notes>
  <HiddenSlides>1</HiddenSlides>
  <MMClips>0</MMClips>
  <ScaleCrop>false</ScaleCrop>
  <HeadingPairs>
    <vt:vector size="4" baseType="variant">
      <vt:variant>
        <vt:lpstr>Тема</vt:lpstr>
      </vt:variant>
      <vt:variant>
        <vt:i4>5</vt:i4>
      </vt:variant>
      <vt:variant>
        <vt:lpstr>Заголовки слайдов</vt:lpstr>
      </vt:variant>
      <vt:variant>
        <vt:i4>22</vt:i4>
      </vt:variant>
    </vt:vector>
  </HeadingPairs>
  <TitlesOfParts>
    <vt:vector size="27" baseType="lpstr">
      <vt:lpstr>Office Theme</vt:lpstr>
      <vt:lpstr>Office Theme</vt: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Тамара</dc:creator>
  <cp:lastModifiedBy>Тамара</cp:lastModifiedBy>
  <cp:revision>29</cp:revision>
  <dcterms:modified xsi:type="dcterms:W3CDTF">2015-03-26T09:04:48Z</dcterms:modified>
</cp:coreProperties>
</file>